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3.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37"/>
  </p:notesMasterIdLst>
  <p:handoutMasterIdLst>
    <p:handoutMasterId r:id="rId38"/>
  </p:handoutMasterIdLst>
  <p:sldIdLst>
    <p:sldId id="263" r:id="rId2"/>
    <p:sldId id="267" r:id="rId3"/>
    <p:sldId id="282" r:id="rId4"/>
    <p:sldId id="268" r:id="rId5"/>
    <p:sldId id="281" r:id="rId6"/>
    <p:sldId id="291" r:id="rId7"/>
    <p:sldId id="292" r:id="rId8"/>
    <p:sldId id="288" r:id="rId9"/>
    <p:sldId id="269" r:id="rId10"/>
    <p:sldId id="271" r:id="rId11"/>
    <p:sldId id="270" r:id="rId12"/>
    <p:sldId id="265" r:id="rId13"/>
    <p:sldId id="286" r:id="rId14"/>
    <p:sldId id="298" r:id="rId15"/>
    <p:sldId id="299" r:id="rId16"/>
    <p:sldId id="284" r:id="rId17"/>
    <p:sldId id="300" r:id="rId18"/>
    <p:sldId id="301" r:id="rId19"/>
    <p:sldId id="302" r:id="rId20"/>
    <p:sldId id="303" r:id="rId21"/>
    <p:sldId id="304" r:id="rId22"/>
    <p:sldId id="296" r:id="rId23"/>
    <p:sldId id="273" r:id="rId24"/>
    <p:sldId id="274" r:id="rId25"/>
    <p:sldId id="275" r:id="rId26"/>
    <p:sldId id="276" r:id="rId27"/>
    <p:sldId id="260" r:id="rId28"/>
    <p:sldId id="261" r:id="rId29"/>
    <p:sldId id="277" r:id="rId30"/>
    <p:sldId id="278" r:id="rId31"/>
    <p:sldId id="279" r:id="rId32"/>
    <p:sldId id="262" r:id="rId33"/>
    <p:sldId id="295" r:id="rId34"/>
    <p:sldId id="297" r:id="rId35"/>
    <p:sldId id="272" r:id="rId36"/>
  </p:sldIdLst>
  <p:sldSz cx="12192000" cy="6858000"/>
  <p:notesSz cx="6797675" cy="9928225"/>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UP-0-4-212K" initials="P" lastIdx="1" clrIdx="0">
    <p:extLst>
      <p:ext uri="{19B8F6BF-5375-455C-9EA6-DF929625EA0E}">
        <p15:presenceInfo xmlns:p15="http://schemas.microsoft.com/office/powerpoint/2012/main" userId="PUP-0-4-212K"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EC8"/>
    <a:srgbClr val="FFFF99"/>
    <a:srgbClr val="264378"/>
    <a:srgbClr val="8A6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789" autoAdjust="0"/>
  </p:normalViewPr>
  <p:slideViewPr>
    <p:cSldViewPr snapToGrid="0">
      <p:cViewPr varScale="1">
        <p:scale>
          <a:sx n="110" d="100"/>
          <a:sy n="110" d="100"/>
        </p:scale>
        <p:origin x="59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5977708616715508E-2"/>
          <c:y val="1.9658898801615362E-2"/>
          <c:w val="0.9361551409334703"/>
          <c:h val="0.80306241436542047"/>
        </c:manualLayout>
      </c:layout>
      <c:barChart>
        <c:barDir val="col"/>
        <c:grouping val="clustered"/>
        <c:varyColors val="0"/>
        <c:ser>
          <c:idx val="0"/>
          <c:order val="0"/>
          <c:tx>
            <c:strRef>
              <c:f>Arkusz1!$B$1</c:f>
              <c:strCache>
                <c:ptCount val="1"/>
                <c:pt idx="0">
                  <c:v>liczba bezrobotnych</c:v>
                </c:pt>
              </c:strCache>
            </c:strRef>
          </c:tx>
          <c:spPr>
            <a:solidFill>
              <a:schemeClr val="accent4">
                <a:lumMod val="60000"/>
                <a:lumOff val="40000"/>
              </a:schemeClr>
            </a:solidFill>
            <a:ln>
              <a:noFill/>
            </a:ln>
            <a:effectLst/>
            <a:scene3d>
              <a:camera prst="orthographicFront"/>
              <a:lightRig rig="threePt" dir="t"/>
            </a:scene3d>
            <a:sp3d>
              <a:bevelT w="152400" h="50800" prst="softRound"/>
              <a:bevelB w="101600" prst="riblet"/>
            </a:sp3d>
          </c:spPr>
          <c:invertIfNegative val="0"/>
          <c:dLbls>
            <c:dLbl>
              <c:idx val="4"/>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pl-PL"/>
                </a:p>
              </c:txPr>
              <c:showLegendKey val="0"/>
              <c:showVal val="1"/>
              <c:showCatName val="0"/>
              <c:showSerName val="0"/>
              <c:showPercent val="0"/>
              <c:showBubbleSize val="0"/>
              <c:extLst>
                <c:ext xmlns:c16="http://schemas.microsoft.com/office/drawing/2014/chart" uri="{C3380CC4-5D6E-409C-BE32-E72D297353CC}">
                  <c16:uniqueId val="{00000000-CDAF-4644-9601-A6325516F99B}"/>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pl-P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Arkusz1!$A$2:$A$15</c:f>
              <c:numCache>
                <c:formatCode>mmm\-yy</c:formatCode>
                <c:ptCount val="14"/>
                <c:pt idx="0">
                  <c:v>44317</c:v>
                </c:pt>
                <c:pt idx="1">
                  <c:v>44348</c:v>
                </c:pt>
                <c:pt idx="2">
                  <c:v>44378</c:v>
                </c:pt>
                <c:pt idx="3">
                  <c:v>44409</c:v>
                </c:pt>
                <c:pt idx="4">
                  <c:v>44440</c:v>
                </c:pt>
                <c:pt idx="5">
                  <c:v>44470</c:v>
                </c:pt>
                <c:pt idx="6">
                  <c:v>44501</c:v>
                </c:pt>
                <c:pt idx="7">
                  <c:v>44531</c:v>
                </c:pt>
                <c:pt idx="8">
                  <c:v>44562</c:v>
                </c:pt>
                <c:pt idx="9">
                  <c:v>44593</c:v>
                </c:pt>
                <c:pt idx="10">
                  <c:v>44621</c:v>
                </c:pt>
                <c:pt idx="11">
                  <c:v>44652</c:v>
                </c:pt>
                <c:pt idx="12">
                  <c:v>44682</c:v>
                </c:pt>
                <c:pt idx="13">
                  <c:v>44409</c:v>
                </c:pt>
              </c:numCache>
            </c:numRef>
          </c:cat>
          <c:val>
            <c:numRef>
              <c:f>Arkusz1!$B$2:$B$15</c:f>
              <c:numCache>
                <c:formatCode>General</c:formatCode>
                <c:ptCount val="14"/>
                <c:pt idx="0">
                  <c:v>6782</c:v>
                </c:pt>
                <c:pt idx="1">
                  <c:v>6598</c:v>
                </c:pt>
                <c:pt idx="2">
                  <c:v>6407</c:v>
                </c:pt>
                <c:pt idx="3">
                  <c:v>6372</c:v>
                </c:pt>
                <c:pt idx="4">
                  <c:v>6241</c:v>
                </c:pt>
                <c:pt idx="5">
                  <c:v>6074</c:v>
                </c:pt>
                <c:pt idx="6">
                  <c:v>5856</c:v>
                </c:pt>
                <c:pt idx="7">
                  <c:v>5815</c:v>
                </c:pt>
                <c:pt idx="8">
                  <c:v>6144</c:v>
                </c:pt>
                <c:pt idx="9">
                  <c:v>6284</c:v>
                </c:pt>
                <c:pt idx="10">
                  <c:v>6023</c:v>
                </c:pt>
                <c:pt idx="11">
                  <c:v>5871</c:v>
                </c:pt>
                <c:pt idx="12">
                  <c:v>5616</c:v>
                </c:pt>
                <c:pt idx="13">
                  <c:v>6355</c:v>
                </c:pt>
              </c:numCache>
            </c:numRef>
          </c:val>
          <c:extLst>
            <c:ext xmlns:c16="http://schemas.microsoft.com/office/drawing/2014/chart" uri="{C3380CC4-5D6E-409C-BE32-E72D297353CC}">
              <c16:uniqueId val="{00000000-2595-4AF0-9F96-F98B5FD55ACF}"/>
            </c:ext>
          </c:extLst>
        </c:ser>
        <c:dLbls>
          <c:showLegendKey val="0"/>
          <c:showVal val="0"/>
          <c:showCatName val="0"/>
          <c:showSerName val="0"/>
          <c:showPercent val="0"/>
          <c:showBubbleSize val="0"/>
        </c:dLbls>
        <c:gapWidth val="269"/>
        <c:axId val="295333375"/>
        <c:axId val="92649535"/>
      </c:barChart>
      <c:lineChart>
        <c:grouping val="stacked"/>
        <c:varyColors val="0"/>
        <c:ser>
          <c:idx val="1"/>
          <c:order val="1"/>
          <c:tx>
            <c:strRef>
              <c:f>Arkusz1!$C$1</c:f>
              <c:strCache>
                <c:ptCount val="1"/>
                <c:pt idx="0">
                  <c:v>stopa bezrobocia</c:v>
                </c:pt>
              </c:strCache>
            </c:strRef>
          </c:tx>
          <c:spPr>
            <a:ln w="28575" cap="rnd">
              <a:solidFill>
                <a:schemeClr val="accent1"/>
              </a:solidFill>
              <a:round/>
            </a:ln>
            <a:effectLst>
              <a:outerShdw blurRad="50800" dist="50800" dir="600000" algn="ctr" rotWithShape="0">
                <a:srgbClr val="000000">
                  <a:alpha val="43137"/>
                </a:srgbClr>
              </a:outerShdw>
            </a:effectLst>
          </c:spPr>
          <c:marker>
            <c:symbol val="none"/>
          </c:marker>
          <c:dLbls>
            <c:dLbl>
              <c:idx val="0"/>
              <c:layout>
                <c:manualLayout>
                  <c:x val="-4.2954769529622731E-2"/>
                  <c:y val="5.65139835556386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2E8-46A3-ABF0-A2A6676F11FD}"/>
                </c:ext>
              </c:extLst>
            </c:dLbl>
            <c:dLbl>
              <c:idx val="1"/>
              <c:layout>
                <c:manualLayout>
                  <c:x val="-2.6846730956014205E-2"/>
                  <c:y val="4.574941525932652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2E8-46A3-ABF0-A2A6676F11FD}"/>
                </c:ext>
              </c:extLst>
            </c:dLbl>
            <c:dLbl>
              <c:idx val="2"/>
              <c:layout>
                <c:manualLayout>
                  <c:x val="-3.2216077147217075E-2"/>
                  <c:y val="4.30582731852484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2E8-46A3-ABF0-A2A6676F11FD}"/>
                </c:ext>
              </c:extLst>
            </c:dLbl>
            <c:dLbl>
              <c:idx val="3"/>
              <c:layout>
                <c:manualLayout>
                  <c:x val="-3.5795641274685638E-2"/>
                  <c:y val="3.49848469630143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2E8-46A3-ABF0-A2A6676F11FD}"/>
                </c:ext>
              </c:extLst>
            </c:dLbl>
            <c:dLbl>
              <c:idx val="4"/>
              <c:layout>
                <c:manualLayout>
                  <c:x val="3.0426295083482699E-2"/>
                  <c:y val="3.22937048889363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2E8-46A3-ABF0-A2A6676F11FD}"/>
                </c:ext>
              </c:extLst>
            </c:dLbl>
            <c:dLbl>
              <c:idx val="5"/>
              <c:delete val="1"/>
              <c:extLst>
                <c:ext xmlns:c15="http://schemas.microsoft.com/office/drawing/2012/chart" uri="{CE6537A1-D6FC-4f65-9D91-7224C49458BB}"/>
                <c:ext xmlns:c16="http://schemas.microsoft.com/office/drawing/2014/chart" uri="{C3380CC4-5D6E-409C-BE32-E72D297353CC}">
                  <c16:uniqueId val="{00000008-E2E8-46A3-ABF0-A2A6676F11FD}"/>
                </c:ext>
              </c:extLst>
            </c:dLbl>
            <c:dLbl>
              <c:idx val="6"/>
              <c:layout>
                <c:manualLayout>
                  <c:x val="-3.0426295083482765E-2"/>
                  <c:y val="3.76759890370924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E2E8-46A3-ABF0-A2A6676F11FD}"/>
                </c:ext>
              </c:extLst>
            </c:dLbl>
            <c:dLbl>
              <c:idx val="7"/>
              <c:layout>
                <c:manualLayout>
                  <c:x val="-2.1477384764811428E-2"/>
                  <c:y val="2.152913659262423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E2E8-46A3-ABF0-A2A6676F11FD}"/>
                </c:ext>
              </c:extLst>
            </c:dLbl>
            <c:dLbl>
              <c:idx val="9"/>
              <c:layout>
                <c:manualLayout>
                  <c:x val="-1.6108038573608652E-2"/>
                  <c:y val="1.345571037039014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2E8-46A3-ABF0-A2A6676F11FD}"/>
                </c:ext>
              </c:extLst>
            </c:dLbl>
            <c:dLbl>
              <c:idx val="10"/>
              <c:layout>
                <c:manualLayout>
                  <c:x val="-3.5795641274685604E-3"/>
                  <c:y val="-1.076456829631211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E2E8-46A3-ABF0-A2A6676F11FD}"/>
                </c:ext>
              </c:extLst>
            </c:dLbl>
            <c:dLbl>
              <c:idx val="13"/>
              <c:layout>
                <c:manualLayout>
                  <c:x val="-4.4744551593357003E-2"/>
                  <c:y val="2.15291365926242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2E8-46A3-ABF0-A2A6676F11FD}"/>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1"/>
                    </a:solidFill>
                    <a:latin typeface="+mn-lt"/>
                    <a:ea typeface="+mn-ea"/>
                    <a:cs typeface="+mn-cs"/>
                  </a:defRPr>
                </a:pPr>
                <a:endParaRPr lang="pl-P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Arkusz1!$A$2:$A$15</c:f>
              <c:numCache>
                <c:formatCode>mmm\-yy</c:formatCode>
                <c:ptCount val="14"/>
                <c:pt idx="0">
                  <c:v>44317</c:v>
                </c:pt>
                <c:pt idx="1">
                  <c:v>44348</c:v>
                </c:pt>
                <c:pt idx="2">
                  <c:v>44378</c:v>
                </c:pt>
                <c:pt idx="3">
                  <c:v>44409</c:v>
                </c:pt>
                <c:pt idx="4">
                  <c:v>44440</c:v>
                </c:pt>
                <c:pt idx="5">
                  <c:v>44470</c:v>
                </c:pt>
                <c:pt idx="6">
                  <c:v>44501</c:v>
                </c:pt>
                <c:pt idx="7">
                  <c:v>44531</c:v>
                </c:pt>
                <c:pt idx="8">
                  <c:v>44562</c:v>
                </c:pt>
                <c:pt idx="9">
                  <c:v>44593</c:v>
                </c:pt>
                <c:pt idx="10">
                  <c:v>44621</c:v>
                </c:pt>
                <c:pt idx="11">
                  <c:v>44652</c:v>
                </c:pt>
                <c:pt idx="12">
                  <c:v>44682</c:v>
                </c:pt>
                <c:pt idx="13">
                  <c:v>44409</c:v>
                </c:pt>
              </c:numCache>
            </c:numRef>
          </c:cat>
          <c:val>
            <c:numRef>
              <c:f>Arkusz1!$C$2:$C$15</c:f>
              <c:numCache>
                <c:formatCode>0.00%</c:formatCode>
                <c:ptCount val="14"/>
                <c:pt idx="0">
                  <c:v>8.5000000000000006E-2</c:v>
                </c:pt>
                <c:pt idx="1">
                  <c:v>8.3000000000000004E-2</c:v>
                </c:pt>
                <c:pt idx="2">
                  <c:v>8.1000000000000003E-2</c:v>
                </c:pt>
                <c:pt idx="3">
                  <c:v>0.08</c:v>
                </c:pt>
                <c:pt idx="4">
                  <c:v>7.9000000000000001E-2</c:v>
                </c:pt>
                <c:pt idx="5">
                  <c:v>7.6999999999999999E-2</c:v>
                </c:pt>
                <c:pt idx="6">
                  <c:v>7.3999999999999996E-2</c:v>
                </c:pt>
                <c:pt idx="7">
                  <c:v>7.2999999999999995E-2</c:v>
                </c:pt>
                <c:pt idx="8">
                  <c:v>7.6999999999999999E-2</c:v>
                </c:pt>
                <c:pt idx="9">
                  <c:v>7.9000000000000001E-2</c:v>
                </c:pt>
                <c:pt idx="10">
                  <c:v>7.5999999999999998E-2</c:v>
                </c:pt>
                <c:pt idx="11">
                  <c:v>7.2999999999999995E-2</c:v>
                </c:pt>
                <c:pt idx="12">
                  <c:v>7.0000000000000007E-2</c:v>
                </c:pt>
                <c:pt idx="13">
                  <c:v>7.9000000000000001E-2</c:v>
                </c:pt>
              </c:numCache>
            </c:numRef>
          </c:val>
          <c:smooth val="0"/>
          <c:extLst>
            <c:ext xmlns:c16="http://schemas.microsoft.com/office/drawing/2014/chart" uri="{C3380CC4-5D6E-409C-BE32-E72D297353CC}">
              <c16:uniqueId val="{00000001-2595-4AF0-9F96-F98B5FD55ACF}"/>
            </c:ext>
          </c:extLst>
        </c:ser>
        <c:dLbls>
          <c:showLegendKey val="0"/>
          <c:showVal val="0"/>
          <c:showCatName val="0"/>
          <c:showSerName val="0"/>
          <c:showPercent val="0"/>
          <c:showBubbleSize val="0"/>
        </c:dLbls>
        <c:marker val="1"/>
        <c:smooth val="0"/>
        <c:axId val="295333775"/>
        <c:axId val="92650783"/>
      </c:lineChart>
      <c:valAx>
        <c:axId val="926495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pl-PL"/>
          </a:p>
        </c:txPr>
        <c:crossAx val="295333375"/>
        <c:crosses val="autoZero"/>
        <c:crossBetween val="between"/>
      </c:valAx>
      <c:dateAx>
        <c:axId val="295333375"/>
        <c:scaling>
          <c:orientation val="minMax"/>
        </c:scaling>
        <c:delete val="0"/>
        <c:axPos val="b"/>
        <c:numFmt formatCode="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pl-PL"/>
          </a:p>
        </c:txPr>
        <c:crossAx val="92649535"/>
        <c:crosses val="autoZero"/>
        <c:auto val="1"/>
        <c:lblOffset val="100"/>
        <c:baseTimeUnit val="months"/>
        <c:majorUnit val="1"/>
        <c:minorUnit val="1"/>
      </c:dateAx>
      <c:valAx>
        <c:axId val="92650783"/>
        <c:scaling>
          <c:orientation val="minMax"/>
          <c:max val="9.0000000000000024E-2"/>
          <c:min val="5.000000000000001E-2"/>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pl-PL"/>
          </a:p>
        </c:txPr>
        <c:crossAx val="295333775"/>
        <c:crosses val="max"/>
        <c:crossBetween val="between"/>
      </c:valAx>
      <c:dateAx>
        <c:axId val="295333775"/>
        <c:scaling>
          <c:orientation val="minMax"/>
        </c:scaling>
        <c:delete val="1"/>
        <c:axPos val="b"/>
        <c:numFmt formatCode="mmm\-yy" sourceLinked="1"/>
        <c:majorTickMark val="out"/>
        <c:minorTickMark val="none"/>
        <c:tickLblPos val="nextTo"/>
        <c:crossAx val="92650783"/>
        <c:crosses val="autoZero"/>
        <c:auto val="1"/>
        <c:lblOffset val="100"/>
        <c:baseTimeUnit val="days"/>
        <c:majorUnit val="1"/>
        <c:minorUnit val="1"/>
      </c:dateAx>
      <c:spPr>
        <a:solidFill>
          <a:schemeClr val="bg2"/>
        </a:solidFill>
        <a:ln>
          <a:noFill/>
        </a:ln>
        <a:effectLst/>
      </c:spPr>
    </c:plotArea>
    <c:legend>
      <c:legendPos val="r"/>
      <c:layout>
        <c:manualLayout>
          <c:xMode val="edge"/>
          <c:yMode val="edge"/>
          <c:x val="0.35721724684730594"/>
          <c:y val="0.86474680167300033"/>
          <c:w val="0.22755331436634105"/>
          <c:h val="0.11014272376634444"/>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pl-PL"/>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pl-P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521187568945193E-2"/>
          <c:y val="2.132079833835018E-2"/>
          <c:w val="0.97342995169082125"/>
          <c:h val="0.68826577020677315"/>
        </c:manualLayout>
      </c:layout>
      <c:barChart>
        <c:barDir val="col"/>
        <c:grouping val="clustered"/>
        <c:varyColors val="0"/>
        <c:ser>
          <c:idx val="0"/>
          <c:order val="0"/>
          <c:tx>
            <c:strRef>
              <c:f>Arkusz1!$B$1</c:f>
              <c:strCache>
                <c:ptCount val="1"/>
                <c:pt idx="0">
                  <c:v>liczba bezrobotnych</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dk1">
                        <a:lumMod val="75000"/>
                        <a:lumOff val="25000"/>
                      </a:schemeClr>
                    </a:solidFill>
                    <a:latin typeface="+mn-lt"/>
                    <a:ea typeface="+mn-ea"/>
                    <a:cs typeface="+mn-cs"/>
                  </a:defRPr>
                </a:pPr>
                <a:endParaRPr lang="pl-P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Arkusz1!$A$2:$A$16</c:f>
              <c:strCache>
                <c:ptCount val="15"/>
                <c:pt idx="0">
                  <c:v>m. Konin</c:v>
                </c:pt>
                <c:pt idx="1">
                  <c:v>Golina</c:v>
                </c:pt>
                <c:pt idx="2">
                  <c:v>Grodziec</c:v>
                </c:pt>
                <c:pt idx="3">
                  <c:v>Kazimierz Biskupi</c:v>
                </c:pt>
                <c:pt idx="4">
                  <c:v>Kleczew</c:v>
                </c:pt>
                <c:pt idx="5">
                  <c:v>Kramsk</c:v>
                </c:pt>
                <c:pt idx="6">
                  <c:v>Krzymów</c:v>
                </c:pt>
                <c:pt idx="7">
                  <c:v>Rychwał</c:v>
                </c:pt>
                <c:pt idx="8">
                  <c:v>Rzgów</c:v>
                </c:pt>
                <c:pt idx="9">
                  <c:v>Skulsk</c:v>
                </c:pt>
                <c:pt idx="10">
                  <c:v>Sompolno</c:v>
                </c:pt>
                <c:pt idx="11">
                  <c:v>Stare Miasto</c:v>
                </c:pt>
                <c:pt idx="12">
                  <c:v>Ślesin</c:v>
                </c:pt>
                <c:pt idx="13">
                  <c:v>Wierzbinek</c:v>
                </c:pt>
                <c:pt idx="14">
                  <c:v>Wilczyn</c:v>
                </c:pt>
              </c:strCache>
            </c:strRef>
          </c:cat>
          <c:val>
            <c:numRef>
              <c:f>Arkusz1!$B$2:$B$16</c:f>
              <c:numCache>
                <c:formatCode>General</c:formatCode>
                <c:ptCount val="15"/>
                <c:pt idx="0">
                  <c:v>2084</c:v>
                </c:pt>
                <c:pt idx="1">
                  <c:v>377</c:v>
                </c:pt>
                <c:pt idx="2">
                  <c:v>104</c:v>
                </c:pt>
                <c:pt idx="3">
                  <c:v>292</c:v>
                </c:pt>
                <c:pt idx="4">
                  <c:v>240</c:v>
                </c:pt>
                <c:pt idx="5">
                  <c:v>354</c:v>
                </c:pt>
                <c:pt idx="6">
                  <c:v>211</c:v>
                </c:pt>
                <c:pt idx="7">
                  <c:v>151</c:v>
                </c:pt>
                <c:pt idx="8">
                  <c:v>175</c:v>
                </c:pt>
                <c:pt idx="9">
                  <c:v>211</c:v>
                </c:pt>
                <c:pt idx="10">
                  <c:v>330</c:v>
                </c:pt>
                <c:pt idx="11">
                  <c:v>247</c:v>
                </c:pt>
                <c:pt idx="12">
                  <c:v>398</c:v>
                </c:pt>
                <c:pt idx="13">
                  <c:v>243</c:v>
                </c:pt>
                <c:pt idx="14">
                  <c:v>199</c:v>
                </c:pt>
              </c:numCache>
            </c:numRef>
          </c:val>
          <c:extLst>
            <c:ext xmlns:c16="http://schemas.microsoft.com/office/drawing/2014/chart" uri="{C3380CC4-5D6E-409C-BE32-E72D297353CC}">
              <c16:uniqueId val="{00000000-C446-4A5A-B855-6F63533279AD}"/>
            </c:ext>
          </c:extLst>
        </c:ser>
        <c:dLbls>
          <c:dLblPos val="ctr"/>
          <c:showLegendKey val="0"/>
          <c:showVal val="1"/>
          <c:showCatName val="0"/>
          <c:showSerName val="0"/>
          <c:showPercent val="0"/>
          <c:showBubbleSize val="0"/>
        </c:dLbls>
        <c:gapWidth val="500"/>
        <c:axId val="1350447711"/>
        <c:axId val="1359546671"/>
      </c:barChart>
      <c:lineChart>
        <c:grouping val="standard"/>
        <c:varyColors val="0"/>
        <c:ser>
          <c:idx val="1"/>
          <c:order val="1"/>
          <c:tx>
            <c:strRef>
              <c:f>Arkusz1!$C$1</c:f>
              <c:strCache>
                <c:ptCount val="1"/>
                <c:pt idx="0">
                  <c:v>% udział bezrobotnych w ludności w wieku produkcyjnym</c:v>
                </c:pt>
              </c:strCache>
            </c:strRef>
          </c:tx>
          <c:spPr>
            <a:ln w="22225" cap="rnd">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dk1">
                        <a:lumMod val="75000"/>
                        <a:lumOff val="25000"/>
                      </a:schemeClr>
                    </a:solidFill>
                    <a:latin typeface="+mn-lt"/>
                    <a:ea typeface="+mn-ea"/>
                    <a:cs typeface="+mn-cs"/>
                  </a:defRPr>
                </a:pPr>
                <a:endParaRPr lang="pl-PL"/>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Arkusz1!$A$2:$A$16</c:f>
              <c:strCache>
                <c:ptCount val="15"/>
                <c:pt idx="0">
                  <c:v>m. Konin</c:v>
                </c:pt>
                <c:pt idx="1">
                  <c:v>Golina</c:v>
                </c:pt>
                <c:pt idx="2">
                  <c:v>Grodziec</c:v>
                </c:pt>
                <c:pt idx="3">
                  <c:v>Kazimierz Biskupi</c:v>
                </c:pt>
                <c:pt idx="4">
                  <c:v>Kleczew</c:v>
                </c:pt>
                <c:pt idx="5">
                  <c:v>Kramsk</c:v>
                </c:pt>
                <c:pt idx="6">
                  <c:v>Krzymów</c:v>
                </c:pt>
                <c:pt idx="7">
                  <c:v>Rychwał</c:v>
                </c:pt>
                <c:pt idx="8">
                  <c:v>Rzgów</c:v>
                </c:pt>
                <c:pt idx="9">
                  <c:v>Skulsk</c:v>
                </c:pt>
                <c:pt idx="10">
                  <c:v>Sompolno</c:v>
                </c:pt>
                <c:pt idx="11">
                  <c:v>Stare Miasto</c:v>
                </c:pt>
                <c:pt idx="12">
                  <c:v>Ślesin</c:v>
                </c:pt>
                <c:pt idx="13">
                  <c:v>Wierzbinek</c:v>
                </c:pt>
                <c:pt idx="14">
                  <c:v>Wilczyn</c:v>
                </c:pt>
              </c:strCache>
            </c:strRef>
          </c:cat>
          <c:val>
            <c:numRef>
              <c:f>Arkusz1!$C$2:$C$16</c:f>
              <c:numCache>
                <c:formatCode>General</c:formatCode>
                <c:ptCount val="15"/>
                <c:pt idx="0">
                  <c:v>4.8</c:v>
                </c:pt>
                <c:pt idx="1">
                  <c:v>4.7</c:v>
                </c:pt>
                <c:pt idx="2">
                  <c:v>3.1</c:v>
                </c:pt>
                <c:pt idx="3">
                  <c:v>3.8</c:v>
                </c:pt>
                <c:pt idx="4">
                  <c:v>3.7</c:v>
                </c:pt>
                <c:pt idx="5">
                  <c:v>4.7</c:v>
                </c:pt>
                <c:pt idx="6">
                  <c:v>3.9</c:v>
                </c:pt>
                <c:pt idx="7">
                  <c:v>2.8</c:v>
                </c:pt>
                <c:pt idx="8">
                  <c:v>3.7</c:v>
                </c:pt>
                <c:pt idx="9">
                  <c:v>5.5</c:v>
                </c:pt>
                <c:pt idx="10">
                  <c:v>4.9000000000000004</c:v>
                </c:pt>
                <c:pt idx="11">
                  <c:v>3</c:v>
                </c:pt>
                <c:pt idx="12">
                  <c:v>4.3</c:v>
                </c:pt>
                <c:pt idx="13">
                  <c:v>5.2</c:v>
                </c:pt>
                <c:pt idx="14">
                  <c:v>5</c:v>
                </c:pt>
              </c:numCache>
            </c:numRef>
          </c:val>
          <c:smooth val="0"/>
          <c:extLst>
            <c:ext xmlns:c16="http://schemas.microsoft.com/office/drawing/2014/chart" uri="{C3380CC4-5D6E-409C-BE32-E72D297353CC}">
              <c16:uniqueId val="{00000001-C446-4A5A-B855-6F63533279AD}"/>
            </c:ext>
          </c:extLst>
        </c:ser>
        <c:dLbls>
          <c:showLegendKey val="0"/>
          <c:showVal val="0"/>
          <c:showCatName val="0"/>
          <c:showSerName val="0"/>
          <c:showPercent val="0"/>
          <c:showBubbleSize val="0"/>
        </c:dLbls>
        <c:marker val="1"/>
        <c:smooth val="0"/>
        <c:axId val="900126383"/>
        <c:axId val="900329647"/>
      </c:lineChart>
      <c:catAx>
        <c:axId val="1350447711"/>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pl-PL"/>
          </a:p>
        </c:txPr>
        <c:crossAx val="1359546671"/>
        <c:crosses val="autoZero"/>
        <c:auto val="1"/>
        <c:lblAlgn val="ctr"/>
        <c:lblOffset val="100"/>
        <c:noMultiLvlLbl val="0"/>
      </c:catAx>
      <c:valAx>
        <c:axId val="1359546671"/>
        <c:scaling>
          <c:orientation val="minMax"/>
          <c:max val="2800"/>
          <c:min val="0"/>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pl-PL"/>
          </a:p>
        </c:txPr>
        <c:crossAx val="1350447711"/>
        <c:crosses val="autoZero"/>
        <c:crossBetween val="between"/>
        <c:majorUnit val="500"/>
        <c:minorUnit val="300"/>
      </c:valAx>
      <c:valAx>
        <c:axId val="900329647"/>
        <c:scaling>
          <c:orientation val="minMax"/>
        </c:scaling>
        <c:delete val="0"/>
        <c:axPos val="r"/>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pl-PL"/>
          </a:p>
        </c:txPr>
        <c:crossAx val="900126383"/>
        <c:crosses val="max"/>
        <c:crossBetween val="between"/>
      </c:valAx>
      <c:catAx>
        <c:axId val="900126383"/>
        <c:scaling>
          <c:orientation val="minMax"/>
        </c:scaling>
        <c:delete val="1"/>
        <c:axPos val="b"/>
        <c:numFmt formatCode="General" sourceLinked="1"/>
        <c:majorTickMark val="out"/>
        <c:minorTickMark val="none"/>
        <c:tickLblPos val="nextTo"/>
        <c:crossAx val="900329647"/>
        <c:crosses val="autoZero"/>
        <c:auto val="1"/>
        <c:lblAlgn val="ctr"/>
        <c:lblOffset val="100"/>
        <c:noMultiLvlLbl val="0"/>
      </c:cat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pl-PL"/>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pl-PL"/>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0187625142734438"/>
          <c:y val="2.2952836723320106E-2"/>
          <c:w val="0.89186893523337774"/>
          <c:h val="0.58556391612293479"/>
        </c:manualLayout>
      </c:layout>
      <c:bar3DChart>
        <c:barDir val="col"/>
        <c:grouping val="stacked"/>
        <c:varyColors val="0"/>
        <c:ser>
          <c:idx val="0"/>
          <c:order val="0"/>
          <c:tx>
            <c:strRef>
              <c:f>Arkusz1!$B$1</c:f>
              <c:strCache>
                <c:ptCount val="1"/>
                <c:pt idx="0">
                  <c:v>region koniński</c:v>
                </c:pt>
              </c:strCache>
            </c:strRef>
          </c:tx>
          <c:spPr>
            <a:solidFill>
              <a:srgbClr val="FFC000"/>
            </a:solidFill>
            <a:ln>
              <a:noFill/>
            </a:ln>
            <a:effectLst/>
            <a:sp3d/>
          </c:spPr>
          <c:invertIfNegative val="0"/>
          <c:dLbls>
            <c:spPr>
              <a:solidFill>
                <a:schemeClr val="tx1"/>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pl-P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Arkusz1!$A$2:$A$6</c:f>
              <c:strCache>
                <c:ptCount val="5"/>
                <c:pt idx="0">
                  <c:v>wyższe</c:v>
                </c:pt>
                <c:pt idx="1">
                  <c:v>średnie ogólnokształcące</c:v>
                </c:pt>
                <c:pt idx="2">
                  <c:v>policealne i średnie zawodowe</c:v>
                </c:pt>
                <c:pt idx="3">
                  <c:v>zasadnicze zawodowe</c:v>
                </c:pt>
                <c:pt idx="4">
                  <c:v>gimnazjalne/podstawowe i poniżej</c:v>
                </c:pt>
              </c:strCache>
            </c:strRef>
          </c:cat>
          <c:val>
            <c:numRef>
              <c:f>Arkusz1!$B$2:$B$6</c:f>
              <c:numCache>
                <c:formatCode>General</c:formatCode>
                <c:ptCount val="5"/>
                <c:pt idx="0">
                  <c:v>14.3</c:v>
                </c:pt>
                <c:pt idx="1">
                  <c:v>11.6</c:v>
                </c:pt>
                <c:pt idx="2">
                  <c:v>24.2</c:v>
                </c:pt>
                <c:pt idx="3">
                  <c:v>25.8</c:v>
                </c:pt>
                <c:pt idx="4">
                  <c:v>24.1</c:v>
                </c:pt>
              </c:numCache>
            </c:numRef>
          </c:val>
          <c:extLst>
            <c:ext xmlns:c16="http://schemas.microsoft.com/office/drawing/2014/chart" uri="{C3380CC4-5D6E-409C-BE32-E72D297353CC}">
              <c16:uniqueId val="{00000000-8E17-49F1-974F-812189E27C04}"/>
            </c:ext>
          </c:extLst>
        </c:ser>
        <c:dLbls>
          <c:showLegendKey val="0"/>
          <c:showVal val="0"/>
          <c:showCatName val="0"/>
          <c:showSerName val="0"/>
          <c:showPercent val="0"/>
          <c:showBubbleSize val="0"/>
        </c:dLbls>
        <c:gapWidth val="160"/>
        <c:gapDepth val="216"/>
        <c:shape val="cylinder"/>
        <c:axId val="974207568"/>
        <c:axId val="1024904256"/>
        <c:axId val="0"/>
      </c:bar3DChart>
      <c:catAx>
        <c:axId val="974207568"/>
        <c:scaling>
          <c:orientation val="minMax"/>
        </c:scaling>
        <c:delete val="0"/>
        <c:axPos val="b"/>
        <c:numFmt formatCode="General" sourceLinked="1"/>
        <c:majorTickMark val="none"/>
        <c:minorTickMark val="none"/>
        <c:tickLblPos val="nextTo"/>
        <c:spPr>
          <a:noFill/>
          <a:ln>
            <a:solidFill>
              <a:schemeClr val="bg1">
                <a:lumMod val="95000"/>
              </a:schemeClr>
            </a:solid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Bahnschrift SemiBold" panose="020B0502040204020203" pitchFamily="34" charset="0"/>
                <a:ea typeface="+mn-ea"/>
                <a:cs typeface="+mn-cs"/>
              </a:defRPr>
            </a:pPr>
            <a:endParaRPr lang="pl-PL"/>
          </a:p>
        </c:txPr>
        <c:crossAx val="1024904256"/>
        <c:crosses val="autoZero"/>
        <c:auto val="1"/>
        <c:lblAlgn val="ctr"/>
        <c:lblOffset val="100"/>
        <c:noMultiLvlLbl val="0"/>
      </c:catAx>
      <c:valAx>
        <c:axId val="10249042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pl-PL"/>
          </a:p>
        </c:txPr>
        <c:crossAx val="97420756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pl-PL"/>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Arkusz1!$B$1</c:f>
              <c:strCache>
                <c:ptCount val="1"/>
                <c:pt idx="0">
                  <c:v>region koniński</c:v>
                </c:pt>
              </c:strCache>
            </c:strRef>
          </c:tx>
          <c:spPr>
            <a:solidFill>
              <a:srgbClr val="FFC000"/>
            </a:solidFill>
            <a:ln>
              <a:noFill/>
            </a:ln>
            <a:effectLst>
              <a:outerShdw blurRad="57150" dist="19050" dir="5400000" algn="ctr" rotWithShape="0">
                <a:srgbClr val="000000">
                  <a:alpha val="63000"/>
                </a:srgbClr>
              </a:outerShdw>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pl-P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Arkusz1!$A$2:$A$7</c:f>
              <c:strCache>
                <c:ptCount val="6"/>
                <c:pt idx="0">
                  <c:v>18-24 lata</c:v>
                </c:pt>
                <c:pt idx="1">
                  <c:v>25-34 lata</c:v>
                </c:pt>
                <c:pt idx="2">
                  <c:v>35-44 lata</c:v>
                </c:pt>
                <c:pt idx="3">
                  <c:v>45-54 lata</c:v>
                </c:pt>
                <c:pt idx="4">
                  <c:v>55-59 lat</c:v>
                </c:pt>
                <c:pt idx="5">
                  <c:v>60 lat i więcej</c:v>
                </c:pt>
              </c:strCache>
            </c:strRef>
          </c:cat>
          <c:val>
            <c:numRef>
              <c:f>Arkusz1!$B$2:$B$7</c:f>
              <c:numCache>
                <c:formatCode>General</c:formatCode>
                <c:ptCount val="6"/>
                <c:pt idx="0">
                  <c:v>12.8</c:v>
                </c:pt>
                <c:pt idx="1">
                  <c:v>29.5</c:v>
                </c:pt>
                <c:pt idx="2">
                  <c:v>26.3</c:v>
                </c:pt>
                <c:pt idx="3">
                  <c:v>19</c:v>
                </c:pt>
                <c:pt idx="4">
                  <c:v>8</c:v>
                </c:pt>
                <c:pt idx="5">
                  <c:v>4.4000000000000004</c:v>
                </c:pt>
              </c:numCache>
            </c:numRef>
          </c:val>
          <c:shape val="cylinder"/>
          <c:extLst>
            <c:ext xmlns:c16="http://schemas.microsoft.com/office/drawing/2014/chart" uri="{C3380CC4-5D6E-409C-BE32-E72D297353CC}">
              <c16:uniqueId val="{00000000-47C5-4DBB-97B4-D57A899FBB9C}"/>
            </c:ext>
          </c:extLst>
        </c:ser>
        <c:dLbls>
          <c:showLegendKey val="0"/>
          <c:showVal val="0"/>
          <c:showCatName val="0"/>
          <c:showSerName val="0"/>
          <c:showPercent val="0"/>
          <c:showBubbleSize val="0"/>
        </c:dLbls>
        <c:gapWidth val="150"/>
        <c:shape val="box"/>
        <c:axId val="974244768"/>
        <c:axId val="1022490912"/>
        <c:axId val="0"/>
      </c:bar3DChart>
      <c:catAx>
        <c:axId val="97424476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pl-PL"/>
          </a:p>
        </c:txPr>
        <c:crossAx val="1022490912"/>
        <c:crosses val="autoZero"/>
        <c:auto val="1"/>
        <c:lblAlgn val="ctr"/>
        <c:lblOffset val="100"/>
        <c:noMultiLvlLbl val="0"/>
      </c:catAx>
      <c:valAx>
        <c:axId val="10224909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pl-PL"/>
          </a:p>
        </c:txPr>
        <c:crossAx val="97424476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pl-PL"/>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062123668364984E-2"/>
          <c:y val="2.132079833835018E-2"/>
          <c:w val="0.9001630770418404"/>
          <c:h val="0.66781229129982544"/>
        </c:manualLayout>
      </c:layout>
      <c:barChart>
        <c:barDir val="col"/>
        <c:grouping val="clustered"/>
        <c:varyColors val="0"/>
        <c:ser>
          <c:idx val="0"/>
          <c:order val="0"/>
          <c:tx>
            <c:strRef>
              <c:f>Arkusz1!$B$1</c:f>
              <c:strCache>
                <c:ptCount val="1"/>
                <c:pt idx="0">
                  <c:v>region koniński</c:v>
                </c:pt>
              </c:strCache>
            </c:strRef>
          </c:tx>
          <c:spPr>
            <a:solidFill>
              <a:srgbClr val="FFC000">
                <a:alpha val="85000"/>
              </a:srgbClr>
            </a:solidFill>
            <a:ln w="9525" cap="flat" cmpd="sng" algn="ctr">
              <a:solidFill>
                <a:schemeClr val="lt1">
                  <a:alpha val="50000"/>
                </a:schemeClr>
              </a:solidFill>
              <a:round/>
            </a:ln>
            <a:effectLst>
              <a:glow rad="63500">
                <a:schemeClr val="accent3">
                  <a:satMod val="175000"/>
                  <a:alpha val="40000"/>
                </a:schemeClr>
              </a:glo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pl-PL"/>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Arkusz1!$A$2:$A$8</c:f>
              <c:strCache>
                <c:ptCount val="7"/>
                <c:pt idx="0">
                  <c:v>do 1 roku</c:v>
                </c:pt>
                <c:pt idx="1">
                  <c:v>1-5 lat</c:v>
                </c:pt>
                <c:pt idx="2">
                  <c:v>5-10 lat</c:v>
                </c:pt>
                <c:pt idx="3">
                  <c:v>10-20 lat</c:v>
                </c:pt>
                <c:pt idx="4">
                  <c:v>20-30 lat</c:v>
                </c:pt>
                <c:pt idx="5">
                  <c:v>30 lat i więcej</c:v>
                </c:pt>
                <c:pt idx="6">
                  <c:v>bez stażu</c:v>
                </c:pt>
              </c:strCache>
            </c:strRef>
          </c:cat>
          <c:val>
            <c:numRef>
              <c:f>Arkusz1!$B$2:$B$8</c:f>
              <c:numCache>
                <c:formatCode>General</c:formatCode>
                <c:ptCount val="7"/>
                <c:pt idx="0">
                  <c:v>21</c:v>
                </c:pt>
                <c:pt idx="1">
                  <c:v>29.1</c:v>
                </c:pt>
                <c:pt idx="2">
                  <c:v>16.2</c:v>
                </c:pt>
                <c:pt idx="3">
                  <c:v>14.7</c:v>
                </c:pt>
                <c:pt idx="4">
                  <c:v>5.7</c:v>
                </c:pt>
                <c:pt idx="5">
                  <c:v>2.2000000000000002</c:v>
                </c:pt>
                <c:pt idx="6">
                  <c:v>11.1</c:v>
                </c:pt>
              </c:numCache>
            </c:numRef>
          </c:val>
          <c:extLst>
            <c:ext xmlns:c16="http://schemas.microsoft.com/office/drawing/2014/chart" uri="{C3380CC4-5D6E-409C-BE32-E72D297353CC}">
              <c16:uniqueId val="{00000000-4845-4923-BB09-D64C2598F30D}"/>
            </c:ext>
          </c:extLst>
        </c:ser>
        <c:dLbls>
          <c:dLblPos val="inEnd"/>
          <c:showLegendKey val="0"/>
          <c:showVal val="1"/>
          <c:showCatName val="0"/>
          <c:showSerName val="0"/>
          <c:showPercent val="0"/>
          <c:showBubbleSize val="0"/>
        </c:dLbls>
        <c:gapWidth val="65"/>
        <c:axId val="977202224"/>
        <c:axId val="976389440"/>
      </c:barChart>
      <c:catAx>
        <c:axId val="977202224"/>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pl-PL"/>
          </a:p>
        </c:txPr>
        <c:crossAx val="976389440"/>
        <c:crosses val="autoZero"/>
        <c:auto val="1"/>
        <c:lblAlgn val="ctr"/>
        <c:lblOffset val="100"/>
        <c:noMultiLvlLbl val="0"/>
      </c:catAx>
      <c:valAx>
        <c:axId val="976389440"/>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772022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pl-P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1">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3.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1EF19E-002B-43BB-9420-F13447CF478B}" type="doc">
      <dgm:prSet loTypeId="urn:microsoft.com/office/officeart/2005/8/layout/chevron1" loCatId="process" qsTypeId="urn:microsoft.com/office/officeart/2005/8/quickstyle/3d5" qsCatId="3D" csTypeId="urn:microsoft.com/office/officeart/2005/8/colors/accent1_2" csCatId="accent1"/>
      <dgm:spPr/>
      <dgm:t>
        <a:bodyPr/>
        <a:lstStyle/>
        <a:p>
          <a:endParaRPr lang="pl-PL"/>
        </a:p>
      </dgm:t>
    </dgm:pt>
    <dgm:pt modelId="{A6A56CB1-478A-4ED8-B9B0-AE9F18B45C82}">
      <dgm:prSet/>
      <dgm:spPr/>
      <dgm:t>
        <a:bodyPr/>
        <a:lstStyle/>
        <a:p>
          <a:r>
            <a:rPr lang="pl-PL" b="1" dirty="0"/>
            <a:t>Pośrednictwo pracy</a:t>
          </a:r>
          <a:endParaRPr lang="pl-PL" dirty="0"/>
        </a:p>
      </dgm:t>
    </dgm:pt>
    <dgm:pt modelId="{D55CAAE2-16E5-4CAA-B993-1C03C65335B1}" type="parTrans" cxnId="{D0E073D6-4372-4057-A337-5C4B511D2014}">
      <dgm:prSet/>
      <dgm:spPr/>
      <dgm:t>
        <a:bodyPr/>
        <a:lstStyle/>
        <a:p>
          <a:endParaRPr lang="pl-PL"/>
        </a:p>
      </dgm:t>
    </dgm:pt>
    <dgm:pt modelId="{83933B73-442C-49D6-990E-10645FCE83B9}" type="sibTrans" cxnId="{D0E073D6-4372-4057-A337-5C4B511D2014}">
      <dgm:prSet/>
      <dgm:spPr/>
      <dgm:t>
        <a:bodyPr/>
        <a:lstStyle/>
        <a:p>
          <a:endParaRPr lang="pl-PL"/>
        </a:p>
      </dgm:t>
    </dgm:pt>
    <dgm:pt modelId="{A6CAA74B-D1EB-454C-8192-6EFC7E2F12E8}" type="pres">
      <dgm:prSet presAssocID="{401EF19E-002B-43BB-9420-F13447CF478B}" presName="Name0" presStyleCnt="0">
        <dgm:presLayoutVars>
          <dgm:dir/>
          <dgm:animLvl val="lvl"/>
          <dgm:resizeHandles val="exact"/>
        </dgm:presLayoutVars>
      </dgm:prSet>
      <dgm:spPr/>
    </dgm:pt>
    <dgm:pt modelId="{EC9752B9-6156-40E5-9D0E-158DA580DF85}" type="pres">
      <dgm:prSet presAssocID="{A6A56CB1-478A-4ED8-B9B0-AE9F18B45C82}" presName="parTxOnly" presStyleLbl="node1" presStyleIdx="0" presStyleCnt="1" custLinFactNeighborX="-49" custLinFactNeighborY="-6767">
        <dgm:presLayoutVars>
          <dgm:chMax val="0"/>
          <dgm:chPref val="0"/>
          <dgm:bulletEnabled val="1"/>
        </dgm:presLayoutVars>
      </dgm:prSet>
      <dgm:spPr/>
    </dgm:pt>
  </dgm:ptLst>
  <dgm:cxnLst>
    <dgm:cxn modelId="{AFF07984-8EB4-4D8B-8038-CFAD8BECCCFD}" type="presOf" srcId="{A6A56CB1-478A-4ED8-B9B0-AE9F18B45C82}" destId="{EC9752B9-6156-40E5-9D0E-158DA580DF85}" srcOrd="0" destOrd="0" presId="urn:microsoft.com/office/officeart/2005/8/layout/chevron1"/>
    <dgm:cxn modelId="{94F853A6-201C-4368-86B4-6DC253361D67}" type="presOf" srcId="{401EF19E-002B-43BB-9420-F13447CF478B}" destId="{A6CAA74B-D1EB-454C-8192-6EFC7E2F12E8}" srcOrd="0" destOrd="0" presId="urn:microsoft.com/office/officeart/2005/8/layout/chevron1"/>
    <dgm:cxn modelId="{D0E073D6-4372-4057-A337-5C4B511D2014}" srcId="{401EF19E-002B-43BB-9420-F13447CF478B}" destId="{A6A56CB1-478A-4ED8-B9B0-AE9F18B45C82}" srcOrd="0" destOrd="0" parTransId="{D55CAAE2-16E5-4CAA-B993-1C03C65335B1}" sibTransId="{83933B73-442C-49D6-990E-10645FCE83B9}"/>
    <dgm:cxn modelId="{AFF5AF6F-2FD6-4EFA-BAE0-9533472AB6B8}" type="presParOf" srcId="{A6CAA74B-D1EB-454C-8192-6EFC7E2F12E8}" destId="{EC9752B9-6156-40E5-9D0E-158DA580DF85}" srcOrd="0"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BA72649-FD5C-48A7-A05D-1A6BF2BFF1D4}" type="doc">
      <dgm:prSet loTypeId="urn:microsoft.com/office/officeart/2005/8/layout/vList2" loCatId="list" qsTypeId="urn:microsoft.com/office/officeart/2005/8/quickstyle/3d3" qsCatId="3D" csTypeId="urn:microsoft.com/office/officeart/2005/8/colors/colorful4" csCatId="colorful" phldr="1"/>
      <dgm:spPr/>
      <dgm:t>
        <a:bodyPr/>
        <a:lstStyle/>
        <a:p>
          <a:endParaRPr lang="pl-PL"/>
        </a:p>
      </dgm:t>
    </dgm:pt>
    <dgm:pt modelId="{DD0C4F89-DC11-4AA3-A63B-EC4238A3AF9B}">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pl-PL" b="1" i="0" u="sng" dirty="0">
              <a:solidFill>
                <a:schemeClr val="tx1"/>
              </a:solidFill>
              <a:effectLst>
                <a:outerShdw blurRad="38100" dist="38100" dir="2700000" algn="tl">
                  <a:srgbClr val="000000">
                    <a:alpha val="43137"/>
                  </a:srgbClr>
                </a:outerShdw>
              </a:effectLst>
              <a:latin typeface="Bahnschrift" panose="020B0502040204020203" pitchFamily="34" charset="0"/>
            </a:rPr>
            <a:t>Refundacja kosztów wyposażenia lub doposażenia stanowiska pracy dla skierowanego bezrobotnego</a:t>
          </a:r>
          <a:endParaRPr lang="pl-PL" i="0" u="sng" dirty="0">
            <a:solidFill>
              <a:schemeClr val="tx1"/>
            </a:solidFill>
            <a:effectLst>
              <a:outerShdw blurRad="38100" dist="38100" dir="2700000" algn="tl">
                <a:srgbClr val="000000">
                  <a:alpha val="43137"/>
                </a:srgbClr>
              </a:outerShdw>
            </a:effectLst>
            <a:latin typeface="Bahnschrift" panose="020B0502040204020203" pitchFamily="34" charset="0"/>
          </a:endParaRPr>
        </a:p>
      </dgm:t>
    </dgm:pt>
    <dgm:pt modelId="{6880B86F-4DEB-4A1F-B4D9-184BDED90997}" type="parTrans" cxnId="{226D267C-A7B9-4374-8A98-9A21FCE5C707}">
      <dgm:prSet/>
      <dgm:spPr/>
      <dgm:t>
        <a:bodyPr/>
        <a:lstStyle/>
        <a:p>
          <a:endParaRPr lang="pl-PL"/>
        </a:p>
      </dgm:t>
    </dgm:pt>
    <dgm:pt modelId="{70908E78-632F-4FCC-A46F-0F1E78C91ACB}" type="sibTrans" cxnId="{226D267C-A7B9-4374-8A98-9A21FCE5C707}">
      <dgm:prSet/>
      <dgm:spPr/>
      <dgm:t>
        <a:bodyPr/>
        <a:lstStyle/>
        <a:p>
          <a:endParaRPr lang="pl-PL"/>
        </a:p>
      </dgm:t>
    </dgm:pt>
    <dgm:pt modelId="{57448DCC-4463-4649-997B-05D7C9E80711}" type="pres">
      <dgm:prSet presAssocID="{0BA72649-FD5C-48A7-A05D-1A6BF2BFF1D4}" presName="linear" presStyleCnt="0">
        <dgm:presLayoutVars>
          <dgm:animLvl val="lvl"/>
          <dgm:resizeHandles val="exact"/>
        </dgm:presLayoutVars>
      </dgm:prSet>
      <dgm:spPr/>
    </dgm:pt>
    <dgm:pt modelId="{EA9FC627-3660-470E-9B25-F75880BD2343}" type="pres">
      <dgm:prSet presAssocID="{DD0C4F89-DC11-4AA3-A63B-EC4238A3AF9B}" presName="parentText" presStyleLbl="node1" presStyleIdx="0" presStyleCnt="1" custScaleY="142814">
        <dgm:presLayoutVars>
          <dgm:chMax val="0"/>
          <dgm:bulletEnabled val="1"/>
        </dgm:presLayoutVars>
      </dgm:prSet>
      <dgm:spPr/>
    </dgm:pt>
  </dgm:ptLst>
  <dgm:cxnLst>
    <dgm:cxn modelId="{226D267C-A7B9-4374-8A98-9A21FCE5C707}" srcId="{0BA72649-FD5C-48A7-A05D-1A6BF2BFF1D4}" destId="{DD0C4F89-DC11-4AA3-A63B-EC4238A3AF9B}" srcOrd="0" destOrd="0" parTransId="{6880B86F-4DEB-4A1F-B4D9-184BDED90997}" sibTransId="{70908E78-632F-4FCC-A46F-0F1E78C91ACB}"/>
    <dgm:cxn modelId="{7FAECCCA-6D44-4F9D-9BE5-16E48BB4DEAA}" type="presOf" srcId="{DD0C4F89-DC11-4AA3-A63B-EC4238A3AF9B}" destId="{EA9FC627-3660-470E-9B25-F75880BD2343}" srcOrd="0" destOrd="0" presId="urn:microsoft.com/office/officeart/2005/8/layout/vList2"/>
    <dgm:cxn modelId="{211500FA-77A9-41E2-AF02-07B596EDD798}" type="presOf" srcId="{0BA72649-FD5C-48A7-A05D-1A6BF2BFF1D4}" destId="{57448DCC-4463-4649-997B-05D7C9E80711}" srcOrd="0" destOrd="0" presId="urn:microsoft.com/office/officeart/2005/8/layout/vList2"/>
    <dgm:cxn modelId="{5455A36E-25D5-4774-88C2-92FE0E68FC57}" type="presParOf" srcId="{57448DCC-4463-4649-997B-05D7C9E80711}" destId="{EA9FC627-3660-470E-9B25-F75880BD2343}"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CC179C4-C1F3-46B6-9687-7AFE9350259E}" type="doc">
      <dgm:prSet loTypeId="urn:microsoft.com/office/officeart/2005/8/layout/vList2" loCatId="list" qsTypeId="urn:microsoft.com/office/officeart/2005/8/quickstyle/simple1" qsCatId="simple" csTypeId="urn:microsoft.com/office/officeart/2005/8/colors/accent6_2" csCatId="accent6" phldr="1"/>
      <dgm:spPr/>
      <dgm:t>
        <a:bodyPr/>
        <a:lstStyle/>
        <a:p>
          <a:endParaRPr lang="pl-PL"/>
        </a:p>
      </dgm:t>
    </dgm:pt>
    <dgm:pt modelId="{4438AA61-83C8-476D-B11A-96BC635FDB5F}">
      <dgm:prSet custT="1"/>
      <dgm:spPr>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ctr"/>
          <a:r>
            <a:rPr lang="pl-PL" sz="4000" b="1" u="sng" dirty="0">
              <a:solidFill>
                <a:schemeClr val="tx1"/>
              </a:solidFill>
              <a:effectLst>
                <a:outerShdw blurRad="38100" dist="38100" dir="2700000" algn="tl">
                  <a:srgbClr val="000000">
                    <a:alpha val="43137"/>
                  </a:srgbClr>
                </a:outerShdw>
              </a:effectLst>
              <a:latin typeface="Bahnschrift" panose="020B0502040204020203" pitchFamily="34" charset="0"/>
            </a:rPr>
            <a:t>Staż</a:t>
          </a:r>
        </a:p>
      </dgm:t>
    </dgm:pt>
    <dgm:pt modelId="{96A5B60A-AD50-48A5-877B-B92A41C790EF}" type="parTrans" cxnId="{1E427CE7-C9A0-44BC-B755-4E16FA92C8D1}">
      <dgm:prSet/>
      <dgm:spPr/>
      <dgm:t>
        <a:bodyPr/>
        <a:lstStyle/>
        <a:p>
          <a:endParaRPr lang="pl-PL"/>
        </a:p>
      </dgm:t>
    </dgm:pt>
    <dgm:pt modelId="{2FED79DA-E0A1-4C7E-889D-0B7A18D2BCFE}" type="sibTrans" cxnId="{1E427CE7-C9A0-44BC-B755-4E16FA92C8D1}">
      <dgm:prSet/>
      <dgm:spPr/>
      <dgm:t>
        <a:bodyPr/>
        <a:lstStyle/>
        <a:p>
          <a:endParaRPr lang="pl-PL"/>
        </a:p>
      </dgm:t>
    </dgm:pt>
    <dgm:pt modelId="{B37B66F2-77E2-4E0B-90DC-C942F39AFDD6}" type="pres">
      <dgm:prSet presAssocID="{7CC179C4-C1F3-46B6-9687-7AFE9350259E}" presName="linear" presStyleCnt="0">
        <dgm:presLayoutVars>
          <dgm:animLvl val="lvl"/>
          <dgm:resizeHandles val="exact"/>
        </dgm:presLayoutVars>
      </dgm:prSet>
      <dgm:spPr/>
    </dgm:pt>
    <dgm:pt modelId="{1F776BC6-7A3C-4F01-A836-E48370CB1312}" type="pres">
      <dgm:prSet presAssocID="{4438AA61-83C8-476D-B11A-96BC635FDB5F}" presName="parentText" presStyleLbl="node1" presStyleIdx="0" presStyleCnt="1" custScaleY="60791" custLinFactNeighborY="-32796">
        <dgm:presLayoutVars>
          <dgm:chMax val="0"/>
          <dgm:bulletEnabled val="1"/>
        </dgm:presLayoutVars>
      </dgm:prSet>
      <dgm:spPr/>
    </dgm:pt>
  </dgm:ptLst>
  <dgm:cxnLst>
    <dgm:cxn modelId="{C52DDF72-62ED-4AE4-8601-13D25D5135DF}" type="presOf" srcId="{4438AA61-83C8-476D-B11A-96BC635FDB5F}" destId="{1F776BC6-7A3C-4F01-A836-E48370CB1312}" srcOrd="0" destOrd="0" presId="urn:microsoft.com/office/officeart/2005/8/layout/vList2"/>
    <dgm:cxn modelId="{E4F005E0-778F-4AE4-B4CE-DBC5F940FC43}" type="presOf" srcId="{7CC179C4-C1F3-46B6-9687-7AFE9350259E}" destId="{B37B66F2-77E2-4E0B-90DC-C942F39AFDD6}" srcOrd="0" destOrd="0" presId="urn:microsoft.com/office/officeart/2005/8/layout/vList2"/>
    <dgm:cxn modelId="{1E427CE7-C9A0-44BC-B755-4E16FA92C8D1}" srcId="{7CC179C4-C1F3-46B6-9687-7AFE9350259E}" destId="{4438AA61-83C8-476D-B11A-96BC635FDB5F}" srcOrd="0" destOrd="0" parTransId="{96A5B60A-AD50-48A5-877B-B92A41C790EF}" sibTransId="{2FED79DA-E0A1-4C7E-889D-0B7A18D2BCFE}"/>
    <dgm:cxn modelId="{BE8A2F9A-A116-42C7-AA37-39EF81BE8199}" type="presParOf" srcId="{B37B66F2-77E2-4E0B-90DC-C942F39AFDD6}" destId="{1F776BC6-7A3C-4F01-A836-E48370CB1312}"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6C777B6-B4F0-4A1C-A481-5CC200620B4B}" type="doc">
      <dgm:prSet loTypeId="urn:microsoft.com/office/officeart/2005/8/layout/process1" loCatId="process" qsTypeId="urn:microsoft.com/office/officeart/2005/8/quickstyle/3d2" qsCatId="3D" csTypeId="urn:microsoft.com/office/officeart/2005/8/colors/colorful2" csCatId="colorful" phldr="1"/>
      <dgm:spPr/>
      <dgm:t>
        <a:bodyPr/>
        <a:lstStyle/>
        <a:p>
          <a:endParaRPr lang="pl-PL"/>
        </a:p>
      </dgm:t>
    </dgm:pt>
    <dgm:pt modelId="{F0210398-9C5C-4256-BACE-25DEFF4E1F07}">
      <dgm:prSet custT="1"/>
      <dgm:spPr>
        <a:solidFill>
          <a:srgbClr val="FFC000"/>
        </a:solidFill>
      </dgm:spPr>
      <dgm:t>
        <a:bodyPr/>
        <a:lstStyle/>
        <a:p>
          <a:r>
            <a:rPr lang="pl-PL" sz="2400" b="1" dirty="0">
              <a:solidFill>
                <a:schemeClr val="tx1"/>
              </a:solidFill>
              <a:effectLst>
                <a:outerShdw blurRad="38100" dist="38100" dir="2700000" algn="tl">
                  <a:srgbClr val="000000">
                    <a:alpha val="43137"/>
                  </a:srgbClr>
                </a:outerShdw>
              </a:effectLst>
              <a:latin typeface="Bahnschrift" panose="020B0502040204020203" pitchFamily="34" charset="0"/>
            </a:rPr>
            <a:t>Powiatowy Urząd Pracy w Koninie realizuje dwa projekty współfinansowane                           z Europejskiego Funduszu Społeczn</a:t>
          </a:r>
          <a:r>
            <a:rPr lang="pl-PL" sz="2200" b="1" dirty="0">
              <a:solidFill>
                <a:schemeClr val="tx1"/>
              </a:solidFill>
              <a:effectLst>
                <a:outerShdw blurRad="38100" dist="38100" dir="2700000" algn="tl">
                  <a:srgbClr val="000000">
                    <a:alpha val="43137"/>
                  </a:srgbClr>
                </a:outerShdw>
              </a:effectLst>
              <a:latin typeface="Bahnschrift" panose="020B0502040204020203" pitchFamily="34" charset="0"/>
            </a:rPr>
            <a:t>ego</a:t>
          </a:r>
          <a:br>
            <a:rPr lang="pl-PL" sz="2200" b="1" dirty="0">
              <a:effectLst>
                <a:outerShdw blurRad="38100" dist="38100" dir="2700000" algn="tl">
                  <a:srgbClr val="000000">
                    <a:alpha val="43137"/>
                  </a:srgbClr>
                </a:outerShdw>
              </a:effectLst>
              <a:latin typeface="Bahnschrift" panose="020B0502040204020203" pitchFamily="34" charset="0"/>
            </a:rPr>
          </a:br>
          <a:endParaRPr lang="pl-PL" sz="2200" dirty="0">
            <a:effectLst>
              <a:outerShdw blurRad="38100" dist="38100" dir="2700000" algn="tl">
                <a:srgbClr val="000000">
                  <a:alpha val="43137"/>
                </a:srgbClr>
              </a:outerShdw>
            </a:effectLst>
            <a:latin typeface="Bahnschrift" panose="020B0502040204020203" pitchFamily="34" charset="0"/>
          </a:endParaRPr>
        </a:p>
      </dgm:t>
    </dgm:pt>
    <dgm:pt modelId="{2E312E0D-E323-4123-966B-C8C091514729}" type="parTrans" cxnId="{132D7E48-89A8-426F-9887-28290CE52D4A}">
      <dgm:prSet/>
      <dgm:spPr/>
      <dgm:t>
        <a:bodyPr/>
        <a:lstStyle/>
        <a:p>
          <a:endParaRPr lang="pl-PL"/>
        </a:p>
      </dgm:t>
    </dgm:pt>
    <dgm:pt modelId="{ADE86562-9EB3-4282-957D-31AC6D104FCC}" type="sibTrans" cxnId="{132D7E48-89A8-426F-9887-28290CE52D4A}">
      <dgm:prSet/>
      <dgm:spPr/>
      <dgm:t>
        <a:bodyPr/>
        <a:lstStyle/>
        <a:p>
          <a:endParaRPr lang="pl-PL"/>
        </a:p>
      </dgm:t>
    </dgm:pt>
    <dgm:pt modelId="{D025969F-08E0-4597-B358-63BBE2DC3634}" type="pres">
      <dgm:prSet presAssocID="{76C777B6-B4F0-4A1C-A481-5CC200620B4B}" presName="Name0" presStyleCnt="0">
        <dgm:presLayoutVars>
          <dgm:dir/>
          <dgm:resizeHandles val="exact"/>
        </dgm:presLayoutVars>
      </dgm:prSet>
      <dgm:spPr/>
    </dgm:pt>
    <dgm:pt modelId="{FF96E2C4-9FBB-46AC-8119-1206DFE8B43C}" type="pres">
      <dgm:prSet presAssocID="{F0210398-9C5C-4256-BACE-25DEFF4E1F07}" presName="node" presStyleLbl="node1" presStyleIdx="0" presStyleCnt="1" custLinFactNeighborX="580" custLinFactNeighborY="-746">
        <dgm:presLayoutVars>
          <dgm:bulletEnabled val="1"/>
        </dgm:presLayoutVars>
      </dgm:prSet>
      <dgm:spPr/>
    </dgm:pt>
  </dgm:ptLst>
  <dgm:cxnLst>
    <dgm:cxn modelId="{C1DF1726-083B-46F5-B8F6-601B4D9ECE18}" type="presOf" srcId="{76C777B6-B4F0-4A1C-A481-5CC200620B4B}" destId="{D025969F-08E0-4597-B358-63BBE2DC3634}" srcOrd="0" destOrd="0" presId="urn:microsoft.com/office/officeart/2005/8/layout/process1"/>
    <dgm:cxn modelId="{20BE3F3A-5573-4FE1-9648-1293D701B340}" type="presOf" srcId="{F0210398-9C5C-4256-BACE-25DEFF4E1F07}" destId="{FF96E2C4-9FBB-46AC-8119-1206DFE8B43C}" srcOrd="0" destOrd="0" presId="urn:microsoft.com/office/officeart/2005/8/layout/process1"/>
    <dgm:cxn modelId="{132D7E48-89A8-426F-9887-28290CE52D4A}" srcId="{76C777B6-B4F0-4A1C-A481-5CC200620B4B}" destId="{F0210398-9C5C-4256-BACE-25DEFF4E1F07}" srcOrd="0" destOrd="0" parTransId="{2E312E0D-E323-4123-966B-C8C091514729}" sibTransId="{ADE86562-9EB3-4282-957D-31AC6D104FCC}"/>
    <dgm:cxn modelId="{89C66CE1-7F03-4B2C-BE7D-3D39C3A0DE08}" type="presParOf" srcId="{D025969F-08E0-4597-B358-63BBE2DC3634}" destId="{FF96E2C4-9FBB-46AC-8119-1206DFE8B43C}" srcOrd="0"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4F1BB23-92BB-45BB-943A-2D61F3A8E048}" type="doc">
      <dgm:prSet loTypeId="urn:microsoft.com/office/officeart/2005/8/layout/target3" loCatId="relationship" qsTypeId="urn:microsoft.com/office/officeart/2005/8/quickstyle/3d3" qsCatId="3D" csTypeId="urn:microsoft.com/office/officeart/2005/8/colors/accent1_2" csCatId="accent1" phldr="1"/>
      <dgm:spPr/>
      <dgm:t>
        <a:bodyPr/>
        <a:lstStyle/>
        <a:p>
          <a:endParaRPr lang="pl-PL"/>
        </a:p>
      </dgm:t>
    </dgm:pt>
    <dgm:pt modelId="{60CEF0E9-D0AF-4598-92E6-D21B470E76D1}">
      <dgm:prSet/>
      <dgm:spPr>
        <a:solidFill>
          <a:srgbClr val="E6EEC8">
            <a:alpha val="90000"/>
          </a:srgbClr>
        </a:solidFill>
      </dgm:spPr>
      <dgm:t>
        <a:bodyPr/>
        <a:lstStyle/>
        <a:p>
          <a:endParaRPr lang="pl-PL"/>
        </a:p>
      </dgm:t>
    </dgm:pt>
    <dgm:pt modelId="{8CAB12D2-4B68-4534-81DD-711B6FE62E06}" type="parTrans" cxnId="{4D4D77E5-FCB5-47D8-B322-85E2CF5C766C}">
      <dgm:prSet/>
      <dgm:spPr/>
      <dgm:t>
        <a:bodyPr/>
        <a:lstStyle/>
        <a:p>
          <a:endParaRPr lang="pl-PL"/>
        </a:p>
      </dgm:t>
    </dgm:pt>
    <dgm:pt modelId="{FAC66DA8-8305-468E-9CCE-5BD84F95A269}" type="sibTrans" cxnId="{4D4D77E5-FCB5-47D8-B322-85E2CF5C766C}">
      <dgm:prSet/>
      <dgm:spPr/>
      <dgm:t>
        <a:bodyPr/>
        <a:lstStyle/>
        <a:p>
          <a:endParaRPr lang="pl-PL"/>
        </a:p>
      </dgm:t>
    </dgm:pt>
    <dgm:pt modelId="{ADE5E580-13A6-47EA-907E-EB3772D51BC4}">
      <dgm:prSet/>
      <dgm:spPr>
        <a:solidFill>
          <a:schemeClr val="accent6">
            <a:lumMod val="60000"/>
            <a:lumOff val="40000"/>
          </a:schemeClr>
        </a:solidFill>
      </dgm:spPr>
      <dgm:t>
        <a:bodyPr/>
        <a:lstStyle/>
        <a:p>
          <a:r>
            <a:rPr lang="pl-PL" b="1" dirty="0"/>
            <a:t>Wsparcie udzielane osobom bezrobotnym </a:t>
          </a:r>
          <a:endParaRPr lang="pl-PL" dirty="0"/>
        </a:p>
      </dgm:t>
    </dgm:pt>
    <dgm:pt modelId="{1FC4142E-039F-46B0-8356-4C2977D65F28}" type="parTrans" cxnId="{EACF835D-132A-44FD-B267-19E91BA7CA4A}">
      <dgm:prSet/>
      <dgm:spPr/>
      <dgm:t>
        <a:bodyPr/>
        <a:lstStyle/>
        <a:p>
          <a:endParaRPr lang="pl-PL"/>
        </a:p>
      </dgm:t>
    </dgm:pt>
    <dgm:pt modelId="{4A100151-8E25-485B-91AA-75D05D825594}" type="sibTrans" cxnId="{EACF835D-132A-44FD-B267-19E91BA7CA4A}">
      <dgm:prSet/>
      <dgm:spPr/>
      <dgm:t>
        <a:bodyPr/>
        <a:lstStyle/>
        <a:p>
          <a:endParaRPr lang="pl-PL"/>
        </a:p>
      </dgm:t>
    </dgm:pt>
    <dgm:pt modelId="{F775F258-F705-41A0-88E4-08190EA40784}" type="pres">
      <dgm:prSet presAssocID="{A4F1BB23-92BB-45BB-943A-2D61F3A8E048}" presName="Name0" presStyleCnt="0">
        <dgm:presLayoutVars>
          <dgm:chMax val="7"/>
          <dgm:dir/>
          <dgm:animLvl val="lvl"/>
          <dgm:resizeHandles val="exact"/>
        </dgm:presLayoutVars>
      </dgm:prSet>
      <dgm:spPr/>
    </dgm:pt>
    <dgm:pt modelId="{9AE4B368-35E7-49FE-9B36-00EB3CC6415C}" type="pres">
      <dgm:prSet presAssocID="{60CEF0E9-D0AF-4598-92E6-D21B470E76D1}" presName="circle1" presStyleLbl="node1" presStyleIdx="0" presStyleCnt="2"/>
      <dgm:spPr>
        <a:solidFill>
          <a:schemeClr val="accent4">
            <a:lumMod val="60000"/>
            <a:lumOff val="40000"/>
          </a:schemeClr>
        </a:solidFill>
      </dgm:spPr>
    </dgm:pt>
    <dgm:pt modelId="{457CEA10-8873-4F4F-B082-93AA6BF0D912}" type="pres">
      <dgm:prSet presAssocID="{60CEF0E9-D0AF-4598-92E6-D21B470E76D1}" presName="space" presStyleCnt="0"/>
      <dgm:spPr/>
    </dgm:pt>
    <dgm:pt modelId="{601D9DEC-0F25-4229-9348-76A7EA43BA9F}" type="pres">
      <dgm:prSet presAssocID="{60CEF0E9-D0AF-4598-92E6-D21B470E76D1}" presName="rect1" presStyleLbl="alignAcc1" presStyleIdx="0" presStyleCnt="2" custLinFactNeighborY="-599"/>
      <dgm:spPr/>
    </dgm:pt>
    <dgm:pt modelId="{EBAED851-10D4-488B-88AB-31150E894570}" type="pres">
      <dgm:prSet presAssocID="{ADE5E580-13A6-47EA-907E-EB3772D51BC4}" presName="vertSpace2" presStyleLbl="node1" presStyleIdx="0" presStyleCnt="2"/>
      <dgm:spPr/>
    </dgm:pt>
    <dgm:pt modelId="{71A6A91C-D358-40BA-9BC3-F3B55C612E49}" type="pres">
      <dgm:prSet presAssocID="{ADE5E580-13A6-47EA-907E-EB3772D51BC4}" presName="circle2" presStyleLbl="node1" presStyleIdx="1" presStyleCnt="2"/>
      <dgm:spPr>
        <a:solidFill>
          <a:schemeClr val="accent6">
            <a:lumMod val="75000"/>
          </a:schemeClr>
        </a:solidFill>
      </dgm:spPr>
    </dgm:pt>
    <dgm:pt modelId="{613D107B-9589-499F-A3BC-E60F3DCEC766}" type="pres">
      <dgm:prSet presAssocID="{ADE5E580-13A6-47EA-907E-EB3772D51BC4}" presName="rect2" presStyleLbl="alignAcc1" presStyleIdx="1" presStyleCnt="2" custLinFactNeighborX="-2975" custLinFactNeighborY="-39026"/>
      <dgm:spPr/>
    </dgm:pt>
    <dgm:pt modelId="{AA9EFA23-B268-46B5-84B3-3FAB3DB6CFEF}" type="pres">
      <dgm:prSet presAssocID="{60CEF0E9-D0AF-4598-92E6-D21B470E76D1}" presName="rect1ParTxNoCh" presStyleLbl="alignAcc1" presStyleIdx="1" presStyleCnt="2">
        <dgm:presLayoutVars>
          <dgm:chMax val="1"/>
          <dgm:bulletEnabled val="1"/>
        </dgm:presLayoutVars>
      </dgm:prSet>
      <dgm:spPr/>
    </dgm:pt>
    <dgm:pt modelId="{1BEF6387-80A5-4D56-9816-707C4D9D690D}" type="pres">
      <dgm:prSet presAssocID="{ADE5E580-13A6-47EA-907E-EB3772D51BC4}" presName="rect2ParTxNoCh" presStyleLbl="alignAcc1" presStyleIdx="1" presStyleCnt="2">
        <dgm:presLayoutVars>
          <dgm:chMax val="1"/>
          <dgm:bulletEnabled val="1"/>
        </dgm:presLayoutVars>
      </dgm:prSet>
      <dgm:spPr/>
    </dgm:pt>
  </dgm:ptLst>
  <dgm:cxnLst>
    <dgm:cxn modelId="{D371A836-F91A-4C11-90CF-E9F90484571F}" type="presOf" srcId="{ADE5E580-13A6-47EA-907E-EB3772D51BC4}" destId="{613D107B-9589-499F-A3BC-E60F3DCEC766}" srcOrd="0" destOrd="0" presId="urn:microsoft.com/office/officeart/2005/8/layout/target3"/>
    <dgm:cxn modelId="{56D2813C-3D5B-44BC-B501-B3DDDEBF3DEE}" type="presOf" srcId="{A4F1BB23-92BB-45BB-943A-2D61F3A8E048}" destId="{F775F258-F705-41A0-88E4-08190EA40784}" srcOrd="0" destOrd="0" presId="urn:microsoft.com/office/officeart/2005/8/layout/target3"/>
    <dgm:cxn modelId="{EACF835D-132A-44FD-B267-19E91BA7CA4A}" srcId="{A4F1BB23-92BB-45BB-943A-2D61F3A8E048}" destId="{ADE5E580-13A6-47EA-907E-EB3772D51BC4}" srcOrd="1" destOrd="0" parTransId="{1FC4142E-039F-46B0-8356-4C2977D65F28}" sibTransId="{4A100151-8E25-485B-91AA-75D05D825594}"/>
    <dgm:cxn modelId="{467B1D96-C809-41C4-953C-9C734E1E8932}" type="presOf" srcId="{60CEF0E9-D0AF-4598-92E6-D21B470E76D1}" destId="{601D9DEC-0F25-4229-9348-76A7EA43BA9F}" srcOrd="0" destOrd="0" presId="urn:microsoft.com/office/officeart/2005/8/layout/target3"/>
    <dgm:cxn modelId="{307703B8-5F05-45AA-A06E-0FA398321A7B}" type="presOf" srcId="{ADE5E580-13A6-47EA-907E-EB3772D51BC4}" destId="{1BEF6387-80A5-4D56-9816-707C4D9D690D}" srcOrd="1" destOrd="0" presId="urn:microsoft.com/office/officeart/2005/8/layout/target3"/>
    <dgm:cxn modelId="{4D4D77E5-FCB5-47D8-B322-85E2CF5C766C}" srcId="{A4F1BB23-92BB-45BB-943A-2D61F3A8E048}" destId="{60CEF0E9-D0AF-4598-92E6-D21B470E76D1}" srcOrd="0" destOrd="0" parTransId="{8CAB12D2-4B68-4534-81DD-711B6FE62E06}" sibTransId="{FAC66DA8-8305-468E-9CCE-5BD84F95A269}"/>
    <dgm:cxn modelId="{1B231AEC-C6BE-4FB7-AD67-8B9880D0B348}" type="presOf" srcId="{60CEF0E9-D0AF-4598-92E6-D21B470E76D1}" destId="{AA9EFA23-B268-46B5-84B3-3FAB3DB6CFEF}" srcOrd="1" destOrd="0" presId="urn:microsoft.com/office/officeart/2005/8/layout/target3"/>
    <dgm:cxn modelId="{6BFBC99E-6B56-4B75-A2E4-CE2659F37DFC}" type="presParOf" srcId="{F775F258-F705-41A0-88E4-08190EA40784}" destId="{9AE4B368-35E7-49FE-9B36-00EB3CC6415C}" srcOrd="0" destOrd="0" presId="urn:microsoft.com/office/officeart/2005/8/layout/target3"/>
    <dgm:cxn modelId="{E32D0979-CBAB-4D5C-BC20-9B8C48EB64B0}" type="presParOf" srcId="{F775F258-F705-41A0-88E4-08190EA40784}" destId="{457CEA10-8873-4F4F-B082-93AA6BF0D912}" srcOrd="1" destOrd="0" presId="urn:microsoft.com/office/officeart/2005/8/layout/target3"/>
    <dgm:cxn modelId="{09917F89-B7CC-4A7F-8726-A099DDDD985B}" type="presParOf" srcId="{F775F258-F705-41A0-88E4-08190EA40784}" destId="{601D9DEC-0F25-4229-9348-76A7EA43BA9F}" srcOrd="2" destOrd="0" presId="urn:microsoft.com/office/officeart/2005/8/layout/target3"/>
    <dgm:cxn modelId="{FC2E6065-27E0-4497-81DA-233882AAD974}" type="presParOf" srcId="{F775F258-F705-41A0-88E4-08190EA40784}" destId="{EBAED851-10D4-488B-88AB-31150E894570}" srcOrd="3" destOrd="0" presId="urn:microsoft.com/office/officeart/2005/8/layout/target3"/>
    <dgm:cxn modelId="{BFB364A4-7032-469B-88F1-8A6F15AC3F8C}" type="presParOf" srcId="{F775F258-F705-41A0-88E4-08190EA40784}" destId="{71A6A91C-D358-40BA-9BC3-F3B55C612E49}" srcOrd="4" destOrd="0" presId="urn:microsoft.com/office/officeart/2005/8/layout/target3"/>
    <dgm:cxn modelId="{ACAD1157-B7A3-4E84-9BD5-DF309269B360}" type="presParOf" srcId="{F775F258-F705-41A0-88E4-08190EA40784}" destId="{613D107B-9589-499F-A3BC-E60F3DCEC766}" srcOrd="5" destOrd="0" presId="urn:microsoft.com/office/officeart/2005/8/layout/target3"/>
    <dgm:cxn modelId="{0980B097-6AB6-4ABC-9373-00C74CEE9FDA}" type="presParOf" srcId="{F775F258-F705-41A0-88E4-08190EA40784}" destId="{AA9EFA23-B268-46B5-84B3-3FAB3DB6CFEF}" srcOrd="6" destOrd="0" presId="urn:microsoft.com/office/officeart/2005/8/layout/target3"/>
    <dgm:cxn modelId="{19AF3066-A1B7-4679-80DC-36A50B4B0D90}" type="presParOf" srcId="{F775F258-F705-41A0-88E4-08190EA40784}" destId="{1BEF6387-80A5-4D56-9816-707C4D9D690D}" srcOrd="7"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EA85FAF-8C48-4E8D-9B96-DFCC236C8638}" type="doc">
      <dgm:prSet loTypeId="urn:microsoft.com/office/officeart/2005/8/layout/process1" loCatId="process" qsTypeId="urn:microsoft.com/office/officeart/2005/8/quickstyle/3d3" qsCatId="3D" csTypeId="urn:microsoft.com/office/officeart/2005/8/colors/accent1_2" csCatId="accent1" phldr="1"/>
      <dgm:spPr/>
      <dgm:t>
        <a:bodyPr/>
        <a:lstStyle/>
        <a:p>
          <a:endParaRPr lang="pl-PL"/>
        </a:p>
      </dgm:t>
    </dgm:pt>
    <dgm:pt modelId="{21F33148-4C7F-4928-981D-FFFF729B63D3}">
      <dgm:prSet custT="1"/>
      <dgm:spPr>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pl-PL" sz="3600" b="0" u="sng" dirty="0">
              <a:solidFill>
                <a:schemeClr val="tx1"/>
              </a:solidFill>
              <a:effectLst>
                <a:outerShdw blurRad="38100" dist="38100" dir="2700000" algn="tl">
                  <a:srgbClr val="000000">
                    <a:alpha val="43137"/>
                  </a:srgbClr>
                </a:outerShdw>
              </a:effectLst>
              <a:latin typeface="Bahnschrift" panose="020B0502040204020203" pitchFamily="34" charset="0"/>
            </a:rPr>
            <a:t>Szkolenia indywidualne i grupowe </a:t>
          </a:r>
        </a:p>
      </dgm:t>
    </dgm:pt>
    <dgm:pt modelId="{6E96C2D3-3999-4089-BBAD-C113EAE8B96B}" type="parTrans" cxnId="{06B3CE94-7BA3-4963-A95D-8F4E617905C3}">
      <dgm:prSet/>
      <dgm:spPr/>
      <dgm:t>
        <a:bodyPr/>
        <a:lstStyle/>
        <a:p>
          <a:endParaRPr lang="pl-PL"/>
        </a:p>
      </dgm:t>
    </dgm:pt>
    <dgm:pt modelId="{F1230FA9-1B37-4531-AD22-436A967CB8CF}" type="sibTrans" cxnId="{06B3CE94-7BA3-4963-A95D-8F4E617905C3}">
      <dgm:prSet/>
      <dgm:spPr/>
      <dgm:t>
        <a:bodyPr/>
        <a:lstStyle/>
        <a:p>
          <a:endParaRPr lang="pl-PL"/>
        </a:p>
      </dgm:t>
    </dgm:pt>
    <dgm:pt modelId="{1F42242D-3077-4ACF-97A2-0C21FBCF968A}" type="pres">
      <dgm:prSet presAssocID="{AEA85FAF-8C48-4E8D-9B96-DFCC236C8638}" presName="Name0" presStyleCnt="0">
        <dgm:presLayoutVars>
          <dgm:dir/>
          <dgm:resizeHandles val="exact"/>
        </dgm:presLayoutVars>
      </dgm:prSet>
      <dgm:spPr/>
    </dgm:pt>
    <dgm:pt modelId="{09EB6F8B-F1EB-4A4E-AE33-4989115466CF}" type="pres">
      <dgm:prSet presAssocID="{21F33148-4C7F-4928-981D-FFFF729B63D3}" presName="node" presStyleLbl="node1" presStyleIdx="0" presStyleCnt="1" custScaleY="15174" custLinFactNeighborY="138">
        <dgm:presLayoutVars>
          <dgm:bulletEnabled val="1"/>
        </dgm:presLayoutVars>
      </dgm:prSet>
      <dgm:spPr/>
    </dgm:pt>
  </dgm:ptLst>
  <dgm:cxnLst>
    <dgm:cxn modelId="{06B3CE94-7BA3-4963-A95D-8F4E617905C3}" srcId="{AEA85FAF-8C48-4E8D-9B96-DFCC236C8638}" destId="{21F33148-4C7F-4928-981D-FFFF729B63D3}" srcOrd="0" destOrd="0" parTransId="{6E96C2D3-3999-4089-BBAD-C113EAE8B96B}" sibTransId="{F1230FA9-1B37-4531-AD22-436A967CB8CF}"/>
    <dgm:cxn modelId="{531E3ACA-4B51-499F-BDD3-95B7F01A2573}" type="presOf" srcId="{AEA85FAF-8C48-4E8D-9B96-DFCC236C8638}" destId="{1F42242D-3077-4ACF-97A2-0C21FBCF968A}" srcOrd="0" destOrd="0" presId="urn:microsoft.com/office/officeart/2005/8/layout/process1"/>
    <dgm:cxn modelId="{FFED73E7-6F20-4F56-A7F0-3D2F72A46122}" type="presOf" srcId="{21F33148-4C7F-4928-981D-FFFF729B63D3}" destId="{09EB6F8B-F1EB-4A4E-AE33-4989115466CF}" srcOrd="0" destOrd="0" presId="urn:microsoft.com/office/officeart/2005/8/layout/process1"/>
    <dgm:cxn modelId="{0ECF6617-2DDE-4C18-9E7C-413DEA4580ED}" type="presParOf" srcId="{1F42242D-3077-4ACF-97A2-0C21FBCF968A}" destId="{09EB6F8B-F1EB-4A4E-AE33-4989115466CF}"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4A6F3B14-5BD1-4863-846E-BC24EA68C62D}" type="doc">
      <dgm:prSet loTypeId="urn:microsoft.com/office/officeart/2005/8/layout/process1" loCatId="process" qsTypeId="urn:microsoft.com/office/officeart/2005/8/quickstyle/3d2" qsCatId="3D" csTypeId="urn:microsoft.com/office/officeart/2005/8/colors/accent1_2" csCatId="accent1" phldr="1"/>
      <dgm:spPr/>
      <dgm:t>
        <a:bodyPr/>
        <a:lstStyle/>
        <a:p>
          <a:endParaRPr lang="pl-PL"/>
        </a:p>
      </dgm:t>
    </dgm:pt>
    <dgm:pt modelId="{73FADB77-340E-4486-840D-7E4D56104319}">
      <dgm:prSet custT="1"/>
      <dgm:spPr>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pl-PL" sz="3600" u="sng" dirty="0">
              <a:solidFill>
                <a:schemeClr val="tx1"/>
              </a:solidFill>
              <a:effectLst>
                <a:outerShdw blurRad="38100" dist="38100" dir="2700000" algn="tl">
                  <a:srgbClr val="000000">
                    <a:alpha val="43137"/>
                  </a:srgbClr>
                </a:outerShdw>
              </a:effectLst>
              <a:latin typeface="Bahnschrift" panose="020B0502040204020203" pitchFamily="34" charset="0"/>
            </a:rPr>
            <a:t>Zwrot kosztów opieki nad dzieckiem</a:t>
          </a:r>
        </a:p>
      </dgm:t>
    </dgm:pt>
    <dgm:pt modelId="{B700EB14-E641-4E74-9C5F-BA0C916DB5A7}" type="parTrans" cxnId="{DE4BBE9F-A9AC-455D-AA5B-7AB6953A0DA4}">
      <dgm:prSet/>
      <dgm:spPr/>
      <dgm:t>
        <a:bodyPr/>
        <a:lstStyle/>
        <a:p>
          <a:endParaRPr lang="pl-PL"/>
        </a:p>
      </dgm:t>
    </dgm:pt>
    <dgm:pt modelId="{FB22490B-DF96-44EF-A48A-F3F6B149B9C2}" type="sibTrans" cxnId="{DE4BBE9F-A9AC-455D-AA5B-7AB6953A0DA4}">
      <dgm:prSet/>
      <dgm:spPr/>
      <dgm:t>
        <a:bodyPr/>
        <a:lstStyle/>
        <a:p>
          <a:endParaRPr lang="pl-PL"/>
        </a:p>
      </dgm:t>
    </dgm:pt>
    <dgm:pt modelId="{AD5E666E-89DC-4CEE-BF70-1D61C6DE6954}" type="pres">
      <dgm:prSet presAssocID="{4A6F3B14-5BD1-4863-846E-BC24EA68C62D}" presName="Name0" presStyleCnt="0">
        <dgm:presLayoutVars>
          <dgm:dir/>
          <dgm:resizeHandles val="exact"/>
        </dgm:presLayoutVars>
      </dgm:prSet>
      <dgm:spPr/>
    </dgm:pt>
    <dgm:pt modelId="{D2FB3121-8C35-427D-AEA4-5E094B90D0A1}" type="pres">
      <dgm:prSet presAssocID="{73FADB77-340E-4486-840D-7E4D56104319}" presName="node" presStyleLbl="node1" presStyleIdx="0" presStyleCnt="1">
        <dgm:presLayoutVars>
          <dgm:bulletEnabled val="1"/>
        </dgm:presLayoutVars>
      </dgm:prSet>
      <dgm:spPr/>
    </dgm:pt>
  </dgm:ptLst>
  <dgm:cxnLst>
    <dgm:cxn modelId="{1F745E68-3FF8-4FDD-A334-28EB7F555D47}" type="presOf" srcId="{73FADB77-340E-4486-840D-7E4D56104319}" destId="{D2FB3121-8C35-427D-AEA4-5E094B90D0A1}" srcOrd="0" destOrd="0" presId="urn:microsoft.com/office/officeart/2005/8/layout/process1"/>
    <dgm:cxn modelId="{DE4BBE9F-A9AC-455D-AA5B-7AB6953A0DA4}" srcId="{4A6F3B14-5BD1-4863-846E-BC24EA68C62D}" destId="{73FADB77-340E-4486-840D-7E4D56104319}" srcOrd="0" destOrd="0" parTransId="{B700EB14-E641-4E74-9C5F-BA0C916DB5A7}" sibTransId="{FB22490B-DF96-44EF-A48A-F3F6B149B9C2}"/>
    <dgm:cxn modelId="{C54349C9-EE63-4903-B184-80712FCA9FB6}" type="presOf" srcId="{4A6F3B14-5BD1-4863-846E-BC24EA68C62D}" destId="{AD5E666E-89DC-4CEE-BF70-1D61C6DE6954}" srcOrd="0" destOrd="0" presId="urn:microsoft.com/office/officeart/2005/8/layout/process1"/>
    <dgm:cxn modelId="{D5AA9413-879A-45D7-9DAA-4B3C535CA047}" type="presParOf" srcId="{AD5E666E-89DC-4CEE-BF70-1D61C6DE6954}" destId="{D2FB3121-8C35-427D-AEA4-5E094B90D0A1}"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2BF82A87-A1AC-4C9C-8B46-CF7822371A1F}" type="doc">
      <dgm:prSet loTypeId="urn:microsoft.com/office/officeart/2005/8/layout/process1" loCatId="process" qsTypeId="urn:microsoft.com/office/officeart/2005/8/quickstyle/simple1" qsCatId="simple" csTypeId="urn:microsoft.com/office/officeart/2005/8/colors/accent6_4" csCatId="accent6" phldr="1"/>
      <dgm:spPr/>
      <dgm:t>
        <a:bodyPr/>
        <a:lstStyle/>
        <a:p>
          <a:endParaRPr lang="pl-PL"/>
        </a:p>
      </dgm:t>
    </dgm:pt>
    <dgm:pt modelId="{8FAA4B2F-C266-4151-BBE8-CFBC21938130}">
      <dgm:prSet/>
      <dgm:spPr>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pl-PL" b="1" dirty="0"/>
            <a:t>Poziom i stopa bezrobocia</a:t>
          </a:r>
          <a:endParaRPr lang="pl-PL" dirty="0"/>
        </a:p>
      </dgm:t>
    </dgm:pt>
    <dgm:pt modelId="{612BF6C8-FE62-43B2-8C2E-C774399632F7}" type="parTrans" cxnId="{2B73AB5B-CE33-4832-A4A7-ED303BAB3013}">
      <dgm:prSet/>
      <dgm:spPr/>
      <dgm:t>
        <a:bodyPr/>
        <a:lstStyle/>
        <a:p>
          <a:endParaRPr lang="pl-PL"/>
        </a:p>
      </dgm:t>
    </dgm:pt>
    <dgm:pt modelId="{DD2E0C9C-597F-4774-BB61-DE2BA36F848F}" type="sibTrans" cxnId="{2B73AB5B-CE33-4832-A4A7-ED303BAB3013}">
      <dgm:prSet/>
      <dgm:spPr/>
      <dgm:t>
        <a:bodyPr/>
        <a:lstStyle/>
        <a:p>
          <a:endParaRPr lang="pl-PL"/>
        </a:p>
      </dgm:t>
    </dgm:pt>
    <dgm:pt modelId="{A00FA393-A8B8-494C-82FB-BFCD1886D18C}" type="pres">
      <dgm:prSet presAssocID="{2BF82A87-A1AC-4C9C-8B46-CF7822371A1F}" presName="Name0" presStyleCnt="0">
        <dgm:presLayoutVars>
          <dgm:dir/>
          <dgm:resizeHandles val="exact"/>
        </dgm:presLayoutVars>
      </dgm:prSet>
      <dgm:spPr/>
    </dgm:pt>
    <dgm:pt modelId="{9E1F4CEE-08CC-4629-BC9A-475FB6676264}" type="pres">
      <dgm:prSet presAssocID="{8FAA4B2F-C266-4151-BBE8-CFBC21938130}" presName="node" presStyleLbl="node1" presStyleIdx="0" presStyleCnt="1">
        <dgm:presLayoutVars>
          <dgm:bulletEnabled val="1"/>
        </dgm:presLayoutVars>
      </dgm:prSet>
      <dgm:spPr/>
    </dgm:pt>
  </dgm:ptLst>
  <dgm:cxnLst>
    <dgm:cxn modelId="{2B73AB5B-CE33-4832-A4A7-ED303BAB3013}" srcId="{2BF82A87-A1AC-4C9C-8B46-CF7822371A1F}" destId="{8FAA4B2F-C266-4151-BBE8-CFBC21938130}" srcOrd="0" destOrd="0" parTransId="{612BF6C8-FE62-43B2-8C2E-C774399632F7}" sibTransId="{DD2E0C9C-597F-4774-BB61-DE2BA36F848F}"/>
    <dgm:cxn modelId="{EB64FF62-C6E6-45E2-8C64-D2C94DAB132E}" type="presOf" srcId="{8FAA4B2F-C266-4151-BBE8-CFBC21938130}" destId="{9E1F4CEE-08CC-4629-BC9A-475FB6676264}" srcOrd="0" destOrd="0" presId="urn:microsoft.com/office/officeart/2005/8/layout/process1"/>
    <dgm:cxn modelId="{10244AA5-0654-424B-BE10-849D1CF1B68E}" type="presOf" srcId="{2BF82A87-A1AC-4C9C-8B46-CF7822371A1F}" destId="{A00FA393-A8B8-494C-82FB-BFCD1886D18C}" srcOrd="0" destOrd="0" presId="urn:microsoft.com/office/officeart/2005/8/layout/process1"/>
    <dgm:cxn modelId="{423483DD-306A-4C6A-AA7A-F0AB1B0E4E45}" type="presParOf" srcId="{A00FA393-A8B8-494C-82FB-BFCD1886D18C}" destId="{9E1F4CEE-08CC-4629-BC9A-475FB6676264}" srcOrd="0"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C1B3A4E-5249-4036-845B-624CCF67118A}" type="doc">
      <dgm:prSet loTypeId="urn:microsoft.com/office/officeart/2005/8/layout/arrow6" loCatId="relationship" qsTypeId="urn:microsoft.com/office/officeart/2005/8/quickstyle/simple3" qsCatId="simple" csTypeId="urn:microsoft.com/office/officeart/2005/8/colors/accent1_2" csCatId="accent1" phldr="1"/>
      <dgm:spPr/>
      <dgm:t>
        <a:bodyPr/>
        <a:lstStyle/>
        <a:p>
          <a:endParaRPr lang="pl-PL"/>
        </a:p>
      </dgm:t>
    </dgm:pt>
    <dgm:pt modelId="{DF80DF40-F330-4B92-BAAB-E91A10063861}">
      <dgm:prSet custT="1"/>
      <dgm:spPr/>
      <dgm:t>
        <a:bodyPr/>
        <a:lstStyle/>
        <a:p>
          <a:r>
            <a:rPr lang="pl-PL" dirty="0"/>
            <a:t>           </a:t>
          </a:r>
          <a:r>
            <a:rPr lang="pl-PL" b="1" dirty="0">
              <a:effectLst>
                <a:outerShdw blurRad="38100" dist="38100" dir="2700000" algn="tl">
                  <a:srgbClr val="000000">
                    <a:alpha val="43137"/>
                  </a:srgbClr>
                </a:outerShdw>
              </a:effectLst>
            </a:rPr>
            <a:t>Bezrobocie w układzie gmin</a:t>
          </a:r>
        </a:p>
      </dgm:t>
    </dgm:pt>
    <dgm:pt modelId="{E1C8672D-6351-4941-9B47-055740EE894B}" type="parTrans" cxnId="{F92E82C8-C676-4575-9535-972310AA609C}">
      <dgm:prSet/>
      <dgm:spPr/>
      <dgm:t>
        <a:bodyPr/>
        <a:lstStyle/>
        <a:p>
          <a:endParaRPr lang="pl-PL"/>
        </a:p>
      </dgm:t>
    </dgm:pt>
    <dgm:pt modelId="{9411076A-66E2-456B-BF32-43578C83A35C}" type="sibTrans" cxnId="{F92E82C8-C676-4575-9535-972310AA609C}">
      <dgm:prSet/>
      <dgm:spPr/>
      <dgm:t>
        <a:bodyPr/>
        <a:lstStyle/>
        <a:p>
          <a:endParaRPr lang="pl-PL"/>
        </a:p>
      </dgm:t>
    </dgm:pt>
    <dgm:pt modelId="{AFC25F01-4EEE-4FF5-8315-82DC54B033D8}" type="pres">
      <dgm:prSet presAssocID="{BC1B3A4E-5249-4036-845B-624CCF67118A}" presName="compositeShape" presStyleCnt="0">
        <dgm:presLayoutVars>
          <dgm:chMax val="2"/>
          <dgm:dir/>
          <dgm:resizeHandles val="exact"/>
        </dgm:presLayoutVars>
      </dgm:prSet>
      <dgm:spPr/>
    </dgm:pt>
    <dgm:pt modelId="{B4E1F651-A433-45D3-B274-02B0F9087A54}" type="pres">
      <dgm:prSet presAssocID="{BC1B3A4E-5249-4036-845B-624CCF67118A}" presName="ribbon" presStyleLbl="node1" presStyleIdx="0" presStyleCnt="1" custScaleX="240454" custLinFactNeighborX="-7490" custLinFactNeighborY="1958"/>
      <dgm:spPr>
        <a:solidFill>
          <a:schemeClr val="accent6"/>
        </a:solidFill>
      </dgm:spPr>
    </dgm:pt>
    <dgm:pt modelId="{B407A11D-8053-46D7-AF08-69BDFECE5AF2}" type="pres">
      <dgm:prSet presAssocID="{BC1B3A4E-5249-4036-845B-624CCF67118A}" presName="leftArrowText" presStyleLbl="node1" presStyleIdx="0" presStyleCnt="1" custScaleX="896929">
        <dgm:presLayoutVars>
          <dgm:chMax val="0"/>
          <dgm:bulletEnabled val="1"/>
        </dgm:presLayoutVars>
      </dgm:prSet>
      <dgm:spPr/>
    </dgm:pt>
    <dgm:pt modelId="{A8F7E582-26E8-46DC-A35A-39A38E2A60F2}" type="pres">
      <dgm:prSet presAssocID="{BC1B3A4E-5249-4036-845B-624CCF67118A}" presName="rightArrowText" presStyleLbl="node1" presStyleIdx="0" presStyleCnt="1">
        <dgm:presLayoutVars>
          <dgm:chMax val="0"/>
          <dgm:bulletEnabled val="1"/>
        </dgm:presLayoutVars>
      </dgm:prSet>
      <dgm:spPr/>
    </dgm:pt>
  </dgm:ptLst>
  <dgm:cxnLst>
    <dgm:cxn modelId="{DDD32C15-D179-4659-9615-B81A2B256FB3}" type="presOf" srcId="{DF80DF40-F330-4B92-BAAB-E91A10063861}" destId="{B407A11D-8053-46D7-AF08-69BDFECE5AF2}" srcOrd="0" destOrd="0" presId="urn:microsoft.com/office/officeart/2005/8/layout/arrow6"/>
    <dgm:cxn modelId="{F92E82C8-C676-4575-9535-972310AA609C}" srcId="{BC1B3A4E-5249-4036-845B-624CCF67118A}" destId="{DF80DF40-F330-4B92-BAAB-E91A10063861}" srcOrd="0" destOrd="0" parTransId="{E1C8672D-6351-4941-9B47-055740EE894B}" sibTransId="{9411076A-66E2-456B-BF32-43578C83A35C}"/>
    <dgm:cxn modelId="{FCC08DF1-18E9-40F0-89CE-8083CEA8751A}" type="presOf" srcId="{BC1B3A4E-5249-4036-845B-624CCF67118A}" destId="{AFC25F01-4EEE-4FF5-8315-82DC54B033D8}" srcOrd="0" destOrd="0" presId="urn:microsoft.com/office/officeart/2005/8/layout/arrow6"/>
    <dgm:cxn modelId="{48BC3B02-5020-40FB-AB75-22EAE867DADD}" type="presParOf" srcId="{AFC25F01-4EEE-4FF5-8315-82DC54B033D8}" destId="{B4E1F651-A433-45D3-B274-02B0F9087A54}" srcOrd="0" destOrd="0" presId="urn:microsoft.com/office/officeart/2005/8/layout/arrow6"/>
    <dgm:cxn modelId="{36ABE275-20FF-48AF-948C-3FD87F159A78}" type="presParOf" srcId="{AFC25F01-4EEE-4FF5-8315-82DC54B033D8}" destId="{B407A11D-8053-46D7-AF08-69BDFECE5AF2}" srcOrd="1" destOrd="0" presId="urn:microsoft.com/office/officeart/2005/8/layout/arrow6"/>
    <dgm:cxn modelId="{EBBA5E1D-599A-48F8-87A8-ACFF05FBBAFC}" type="presParOf" srcId="{AFC25F01-4EEE-4FF5-8315-82DC54B033D8}" destId="{A8F7E582-26E8-46DC-A35A-39A38E2A60F2}" srcOrd="2" destOrd="0" presId="urn:microsoft.com/office/officeart/2005/8/layout/arrow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2D6FEED4-6AC0-4E81-BFF2-57E69141D31D}" type="doc">
      <dgm:prSet loTypeId="urn:microsoft.com/office/officeart/2008/layout/LinedList" loCatId="list" qsTypeId="urn:microsoft.com/office/officeart/2005/8/quickstyle/3d1" qsCatId="3D" csTypeId="urn:microsoft.com/office/officeart/2005/8/colors/accent1_2" csCatId="accent1" phldr="1"/>
      <dgm:spPr/>
      <dgm:t>
        <a:bodyPr/>
        <a:lstStyle/>
        <a:p>
          <a:endParaRPr lang="pl-PL"/>
        </a:p>
      </dgm:t>
    </dgm:pt>
    <dgm:pt modelId="{C363F06E-52C1-4E52-AB0A-2042B724C4F7}">
      <dgm:prSet custT="1"/>
      <dgm:spPr/>
      <dgm:t>
        <a:bodyPr/>
        <a:lstStyle/>
        <a:p>
          <a:pPr algn="ctr"/>
          <a:r>
            <a:rPr lang="pl-PL" sz="2600" dirty="0"/>
            <a:t>Zróżnicowanie wielkości stopy bezrobocia w Polsce </a:t>
          </a:r>
          <a:br>
            <a:rPr lang="pl-PL" sz="2600" dirty="0"/>
          </a:br>
          <a:r>
            <a:rPr lang="pl-PL" sz="2600" dirty="0"/>
            <a:t>oraz w województwie Wielkopolskim</a:t>
          </a:r>
          <a:br>
            <a:rPr lang="pl-PL" sz="2600" dirty="0"/>
          </a:br>
          <a:r>
            <a:rPr lang="pl-PL" sz="1800" u="sng" dirty="0"/>
            <a:t>dane w końcu kwietnia 2022r.</a:t>
          </a:r>
        </a:p>
      </dgm:t>
    </dgm:pt>
    <dgm:pt modelId="{6502B6E7-C54E-4C79-AEFE-309E21B91081}" type="parTrans" cxnId="{93E1CD82-B6E3-4842-8812-41EDC74B2F18}">
      <dgm:prSet/>
      <dgm:spPr/>
      <dgm:t>
        <a:bodyPr/>
        <a:lstStyle/>
        <a:p>
          <a:endParaRPr lang="pl-PL"/>
        </a:p>
      </dgm:t>
    </dgm:pt>
    <dgm:pt modelId="{E5ADE14E-57C3-4383-89A0-4BAF4F0E1393}" type="sibTrans" cxnId="{93E1CD82-B6E3-4842-8812-41EDC74B2F18}">
      <dgm:prSet/>
      <dgm:spPr/>
      <dgm:t>
        <a:bodyPr/>
        <a:lstStyle/>
        <a:p>
          <a:endParaRPr lang="pl-PL"/>
        </a:p>
      </dgm:t>
    </dgm:pt>
    <dgm:pt modelId="{1422F34F-1FAF-4368-BFCD-BA15B2E0F036}" type="pres">
      <dgm:prSet presAssocID="{2D6FEED4-6AC0-4E81-BFF2-57E69141D31D}" presName="vert0" presStyleCnt="0">
        <dgm:presLayoutVars>
          <dgm:dir/>
          <dgm:animOne val="branch"/>
          <dgm:animLvl val="lvl"/>
        </dgm:presLayoutVars>
      </dgm:prSet>
      <dgm:spPr/>
    </dgm:pt>
    <dgm:pt modelId="{15BE8F17-33EE-4B53-83BF-F2C9053E05E1}" type="pres">
      <dgm:prSet presAssocID="{C363F06E-52C1-4E52-AB0A-2042B724C4F7}" presName="thickLine" presStyleLbl="alignNode1" presStyleIdx="0" presStyleCnt="1"/>
      <dgm:spPr/>
    </dgm:pt>
    <dgm:pt modelId="{FD956148-15C1-4A02-A898-F754F2189960}" type="pres">
      <dgm:prSet presAssocID="{C363F06E-52C1-4E52-AB0A-2042B724C4F7}" presName="horz1" presStyleCnt="0"/>
      <dgm:spPr/>
    </dgm:pt>
    <dgm:pt modelId="{9D1DE60A-9538-4A1C-A7C9-3E6B65A434B9}" type="pres">
      <dgm:prSet presAssocID="{C363F06E-52C1-4E52-AB0A-2042B724C4F7}" presName="tx1" presStyleLbl="revTx" presStyleIdx="0" presStyleCnt="1"/>
      <dgm:spPr/>
    </dgm:pt>
    <dgm:pt modelId="{4C669D7E-0A8C-48A6-A380-BE7C21CFC857}" type="pres">
      <dgm:prSet presAssocID="{C363F06E-52C1-4E52-AB0A-2042B724C4F7}" presName="vert1" presStyleCnt="0"/>
      <dgm:spPr/>
    </dgm:pt>
  </dgm:ptLst>
  <dgm:cxnLst>
    <dgm:cxn modelId="{6601666A-CA46-4F4A-9CA4-7E652A401250}" type="presOf" srcId="{2D6FEED4-6AC0-4E81-BFF2-57E69141D31D}" destId="{1422F34F-1FAF-4368-BFCD-BA15B2E0F036}" srcOrd="0" destOrd="0" presId="urn:microsoft.com/office/officeart/2008/layout/LinedList"/>
    <dgm:cxn modelId="{93E1CD82-B6E3-4842-8812-41EDC74B2F18}" srcId="{2D6FEED4-6AC0-4E81-BFF2-57E69141D31D}" destId="{C363F06E-52C1-4E52-AB0A-2042B724C4F7}" srcOrd="0" destOrd="0" parTransId="{6502B6E7-C54E-4C79-AEFE-309E21B91081}" sibTransId="{E5ADE14E-57C3-4383-89A0-4BAF4F0E1393}"/>
    <dgm:cxn modelId="{62E9078B-74A4-447E-B80B-860F5C23CCE4}" type="presOf" srcId="{C363F06E-52C1-4E52-AB0A-2042B724C4F7}" destId="{9D1DE60A-9538-4A1C-A7C9-3E6B65A434B9}" srcOrd="0" destOrd="0" presId="urn:microsoft.com/office/officeart/2008/layout/LinedList"/>
    <dgm:cxn modelId="{C336E114-762A-40EE-9720-ABA9E9F56401}" type="presParOf" srcId="{1422F34F-1FAF-4368-BFCD-BA15B2E0F036}" destId="{15BE8F17-33EE-4B53-83BF-F2C9053E05E1}" srcOrd="0" destOrd="0" presId="urn:microsoft.com/office/officeart/2008/layout/LinedList"/>
    <dgm:cxn modelId="{74692511-AFD5-4283-9C2B-9E0626027F5A}" type="presParOf" srcId="{1422F34F-1FAF-4368-BFCD-BA15B2E0F036}" destId="{FD956148-15C1-4A02-A898-F754F2189960}" srcOrd="1" destOrd="0" presId="urn:microsoft.com/office/officeart/2008/layout/LinedList"/>
    <dgm:cxn modelId="{0F3867B0-6844-4BBA-91E7-5BDC29F2CDAF}" type="presParOf" srcId="{FD956148-15C1-4A02-A898-F754F2189960}" destId="{9D1DE60A-9538-4A1C-A7C9-3E6B65A434B9}" srcOrd="0" destOrd="0" presId="urn:microsoft.com/office/officeart/2008/layout/LinedList"/>
    <dgm:cxn modelId="{E33E6E21-958B-44A9-9CBF-383C035BCA89}" type="presParOf" srcId="{FD956148-15C1-4A02-A898-F754F2189960}" destId="{4C669D7E-0A8C-48A6-A380-BE7C21CFC857}"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2915F45-CCE2-4D28-9E16-92BA60F09770}" type="doc">
      <dgm:prSet loTypeId="urn:microsoft.com/office/officeart/2005/8/layout/process1" loCatId="process" qsTypeId="urn:microsoft.com/office/officeart/2005/8/quickstyle/3d1" qsCatId="3D" csTypeId="urn:microsoft.com/office/officeart/2005/8/colors/accent1_2" csCatId="accent1" phldr="1"/>
      <dgm:spPr/>
      <dgm:t>
        <a:bodyPr/>
        <a:lstStyle/>
        <a:p>
          <a:endParaRPr lang="pl-PL"/>
        </a:p>
      </dgm:t>
    </dgm:pt>
    <dgm:pt modelId="{E040D0AA-6CCD-4F3E-AFEB-02EDAACF0FA2}">
      <dgm:prSet/>
      <dgm:spPr>
        <a:gradFill rotWithShape="0">
          <a:gsLst>
            <a:gs pos="0">
              <a:schemeClr val="accent4">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gradFill>
      </dgm:spPr>
      <dgm:t>
        <a:bodyPr/>
        <a:lstStyle/>
        <a:p>
          <a:r>
            <a:rPr lang="pl-PL" dirty="0">
              <a:effectLst>
                <a:outerShdw blurRad="38100" dist="38100" dir="2700000" algn="tl">
                  <a:srgbClr val="000000">
                    <a:alpha val="43137"/>
                  </a:srgbClr>
                </a:outerShdw>
              </a:effectLst>
            </a:rPr>
            <a:t>W maju br. w strukturze bezrobotnych największy udział stanowili</a:t>
          </a:r>
          <a:r>
            <a:rPr lang="pl-PL" dirty="0"/>
            <a:t>:</a:t>
          </a:r>
          <a:endParaRPr lang="pl-PL" dirty="0">
            <a:solidFill>
              <a:schemeClr val="tx1"/>
            </a:solidFill>
          </a:endParaRPr>
        </a:p>
      </dgm:t>
    </dgm:pt>
    <dgm:pt modelId="{0F09FC1C-CE0C-41C6-A0B0-BE85F3FF2912}" type="parTrans" cxnId="{1B5B4100-8401-4D10-A8B1-B9854DD171A2}">
      <dgm:prSet/>
      <dgm:spPr/>
      <dgm:t>
        <a:bodyPr/>
        <a:lstStyle/>
        <a:p>
          <a:endParaRPr lang="pl-PL"/>
        </a:p>
      </dgm:t>
    </dgm:pt>
    <dgm:pt modelId="{758BD393-2E40-49E4-A4BC-81BB010B70F9}" type="sibTrans" cxnId="{1B5B4100-8401-4D10-A8B1-B9854DD171A2}">
      <dgm:prSet/>
      <dgm:spPr/>
      <dgm:t>
        <a:bodyPr/>
        <a:lstStyle/>
        <a:p>
          <a:endParaRPr lang="pl-PL"/>
        </a:p>
      </dgm:t>
    </dgm:pt>
    <dgm:pt modelId="{7BFC979B-9D51-4274-902E-701ECA7D1A54}">
      <dgm:prSet/>
      <dgm:spPr>
        <a:gradFill rotWithShape="0">
          <a:gsLst>
            <a:gs pos="0">
              <a:schemeClr val="accent4">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gradFill>
        <a:ln>
          <a:solidFill>
            <a:srgbClr val="264378"/>
          </a:solidFill>
        </a:ln>
      </dgm:spPr>
      <dgm:t>
        <a:bodyPr/>
        <a:lstStyle/>
        <a:p>
          <a:pPr>
            <a:buClr>
              <a:srgbClr val="000000"/>
            </a:buClr>
            <a:buFontTx/>
            <a:buNone/>
          </a:pPr>
          <a:r>
            <a:rPr lang="pl-PL" dirty="0"/>
            <a:t>Poprzednio pracujący	 	               </a:t>
          </a:r>
          <a:r>
            <a:rPr lang="pl-PL" b="1" dirty="0">
              <a:solidFill>
                <a:schemeClr val="tx1"/>
              </a:solidFill>
            </a:rPr>
            <a:t>4 990 osób  (88,6%)</a:t>
          </a:r>
          <a:r>
            <a:rPr lang="pl-PL" dirty="0">
              <a:solidFill>
                <a:schemeClr val="tx1"/>
              </a:solidFill>
            </a:rPr>
            <a:t> </a:t>
          </a:r>
          <a:r>
            <a:rPr lang="pl-PL" dirty="0"/>
            <a:t>	</a:t>
          </a:r>
          <a:endParaRPr lang="pl-PL" dirty="0">
            <a:solidFill>
              <a:srgbClr val="FF0000"/>
            </a:solidFill>
          </a:endParaRPr>
        </a:p>
      </dgm:t>
    </dgm:pt>
    <dgm:pt modelId="{4702CE9F-13E1-4083-AFE5-00879444A72D}" type="parTrans" cxnId="{61B63B3B-8C01-40B2-8F0E-3D08CA2BA5F6}">
      <dgm:prSet/>
      <dgm:spPr/>
      <dgm:t>
        <a:bodyPr/>
        <a:lstStyle/>
        <a:p>
          <a:endParaRPr lang="pl-PL"/>
        </a:p>
      </dgm:t>
    </dgm:pt>
    <dgm:pt modelId="{36128A1E-CAF3-434C-8CBB-EE274DEDCD04}" type="sibTrans" cxnId="{61B63B3B-8C01-40B2-8F0E-3D08CA2BA5F6}">
      <dgm:prSet/>
      <dgm:spPr/>
      <dgm:t>
        <a:bodyPr/>
        <a:lstStyle/>
        <a:p>
          <a:endParaRPr lang="pl-PL"/>
        </a:p>
      </dgm:t>
    </dgm:pt>
    <dgm:pt modelId="{256BDF24-B5CB-4BAD-90C0-2146034F5BE6}">
      <dgm:prSet/>
      <dgm:spPr>
        <a:gradFill rotWithShape="0">
          <a:gsLst>
            <a:gs pos="0">
              <a:schemeClr val="accent4">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gradFill>
        <a:ln>
          <a:solidFill>
            <a:srgbClr val="264378"/>
          </a:solidFill>
        </a:ln>
      </dgm:spPr>
      <dgm:t>
        <a:bodyPr/>
        <a:lstStyle/>
        <a:p>
          <a:pPr>
            <a:buClr>
              <a:srgbClr val="000000"/>
            </a:buClr>
            <a:buFontTx/>
            <a:buNone/>
          </a:pPr>
          <a:r>
            <a:rPr lang="pl-PL" dirty="0"/>
            <a:t>Bezrobotni bez prawa do zasiłku		</a:t>
          </a:r>
          <a:r>
            <a:rPr lang="pl-PL" b="1" dirty="0">
              <a:solidFill>
                <a:schemeClr val="tx1"/>
              </a:solidFill>
            </a:rPr>
            <a:t>4 855 osób (86,4%)</a:t>
          </a:r>
          <a:r>
            <a:rPr lang="pl-PL" dirty="0"/>
            <a:t>	</a:t>
          </a:r>
          <a:endParaRPr lang="pl-PL" dirty="0">
            <a:solidFill>
              <a:srgbClr val="FF0000"/>
            </a:solidFill>
          </a:endParaRPr>
        </a:p>
      </dgm:t>
    </dgm:pt>
    <dgm:pt modelId="{8B9B2984-80F0-44B0-B3D4-948588619618}" type="parTrans" cxnId="{71B4FA34-BB25-4D69-87BC-3273023037E4}">
      <dgm:prSet/>
      <dgm:spPr/>
      <dgm:t>
        <a:bodyPr/>
        <a:lstStyle/>
        <a:p>
          <a:endParaRPr lang="pl-PL"/>
        </a:p>
      </dgm:t>
    </dgm:pt>
    <dgm:pt modelId="{6D6B1863-CD20-4E2C-8870-430FFB602ADF}" type="sibTrans" cxnId="{71B4FA34-BB25-4D69-87BC-3273023037E4}">
      <dgm:prSet/>
      <dgm:spPr/>
      <dgm:t>
        <a:bodyPr/>
        <a:lstStyle/>
        <a:p>
          <a:endParaRPr lang="pl-PL"/>
        </a:p>
      </dgm:t>
    </dgm:pt>
    <dgm:pt modelId="{54739522-2E3F-4C9D-82F3-FB34C3ECBB6C}">
      <dgm:prSet/>
      <dgm:spPr>
        <a:gradFill rotWithShape="0">
          <a:gsLst>
            <a:gs pos="0">
              <a:schemeClr val="accent4">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gradFill>
        <a:ln>
          <a:solidFill>
            <a:srgbClr val="264378"/>
          </a:solidFill>
        </a:ln>
      </dgm:spPr>
      <dgm:t>
        <a:bodyPr/>
        <a:lstStyle/>
        <a:p>
          <a:pPr>
            <a:buClr>
              <a:srgbClr val="000000"/>
            </a:buClr>
            <a:buFontTx/>
            <a:buNone/>
          </a:pPr>
          <a:r>
            <a:rPr lang="pl-PL" dirty="0"/>
            <a:t>Długotrwale bezrobotni			</a:t>
          </a:r>
          <a:r>
            <a:rPr lang="pl-PL" b="1" dirty="0">
              <a:solidFill>
                <a:schemeClr val="tx1"/>
              </a:solidFill>
            </a:rPr>
            <a:t>3 209 osób  (57,1%)</a:t>
          </a:r>
          <a:r>
            <a:rPr lang="pl-PL" dirty="0"/>
            <a:t>	</a:t>
          </a:r>
          <a:endParaRPr lang="pl-PL" dirty="0">
            <a:solidFill>
              <a:srgbClr val="FF0000"/>
            </a:solidFill>
          </a:endParaRPr>
        </a:p>
      </dgm:t>
    </dgm:pt>
    <dgm:pt modelId="{712E0B7C-01D4-4A6C-BF3A-75E2088BF0B3}" type="parTrans" cxnId="{E2FF3C4C-5152-42F1-8368-A77ED7757775}">
      <dgm:prSet/>
      <dgm:spPr/>
      <dgm:t>
        <a:bodyPr/>
        <a:lstStyle/>
        <a:p>
          <a:endParaRPr lang="pl-PL"/>
        </a:p>
      </dgm:t>
    </dgm:pt>
    <dgm:pt modelId="{8534A384-2962-4909-B6E1-EEC20900D45F}" type="sibTrans" cxnId="{E2FF3C4C-5152-42F1-8368-A77ED7757775}">
      <dgm:prSet/>
      <dgm:spPr/>
      <dgm:t>
        <a:bodyPr/>
        <a:lstStyle/>
        <a:p>
          <a:endParaRPr lang="pl-PL"/>
        </a:p>
      </dgm:t>
    </dgm:pt>
    <dgm:pt modelId="{C5B18DE9-40F8-40B5-AFF1-DFC3AEBB1176}">
      <dgm:prSet/>
      <dgm:spPr>
        <a:gradFill rotWithShape="0">
          <a:gsLst>
            <a:gs pos="0">
              <a:schemeClr val="accent4">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gradFill>
        <a:ln>
          <a:solidFill>
            <a:srgbClr val="264378"/>
          </a:solidFill>
        </a:ln>
      </dgm:spPr>
      <dgm:t>
        <a:bodyPr/>
        <a:lstStyle/>
        <a:p>
          <a:pPr>
            <a:buClr>
              <a:srgbClr val="000000"/>
            </a:buClr>
            <a:buFontTx/>
            <a:buNone/>
          </a:pPr>
          <a:r>
            <a:rPr lang="pl-PL" dirty="0"/>
            <a:t>Zamieszkali na wsi			</a:t>
          </a:r>
          <a:r>
            <a:rPr lang="pl-PL" b="1" dirty="0">
              <a:solidFill>
                <a:schemeClr val="tx1"/>
              </a:solidFill>
            </a:rPr>
            <a:t>3 030 osób  (54%)</a:t>
          </a:r>
          <a:r>
            <a:rPr lang="pl-PL" dirty="0"/>
            <a:t>	</a:t>
          </a:r>
          <a:endParaRPr lang="pl-PL" dirty="0">
            <a:solidFill>
              <a:srgbClr val="FF0000"/>
            </a:solidFill>
          </a:endParaRPr>
        </a:p>
      </dgm:t>
    </dgm:pt>
    <dgm:pt modelId="{389753BA-078F-4C93-9ED7-2E00B302F450}" type="parTrans" cxnId="{344A95CC-DF81-4441-ABE1-E3307C0DFE95}">
      <dgm:prSet/>
      <dgm:spPr/>
      <dgm:t>
        <a:bodyPr/>
        <a:lstStyle/>
        <a:p>
          <a:endParaRPr lang="pl-PL"/>
        </a:p>
      </dgm:t>
    </dgm:pt>
    <dgm:pt modelId="{F166D951-B41F-4227-8609-49266AB6E33F}" type="sibTrans" cxnId="{344A95CC-DF81-4441-ABE1-E3307C0DFE95}">
      <dgm:prSet/>
      <dgm:spPr/>
      <dgm:t>
        <a:bodyPr/>
        <a:lstStyle/>
        <a:p>
          <a:endParaRPr lang="pl-PL"/>
        </a:p>
      </dgm:t>
    </dgm:pt>
    <dgm:pt modelId="{8611BE36-AA51-448E-A075-025EE35460AE}">
      <dgm:prSet/>
      <dgm:spPr>
        <a:gradFill rotWithShape="0">
          <a:gsLst>
            <a:gs pos="0">
              <a:schemeClr val="accent4">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gradFill>
        <a:ln>
          <a:solidFill>
            <a:srgbClr val="264378"/>
          </a:solidFill>
        </a:ln>
      </dgm:spPr>
      <dgm:t>
        <a:bodyPr/>
        <a:lstStyle/>
        <a:p>
          <a:pPr>
            <a:buFontTx/>
            <a:buNone/>
          </a:pPr>
          <a:endParaRPr lang="pl-PL" dirty="0"/>
        </a:p>
      </dgm:t>
    </dgm:pt>
    <dgm:pt modelId="{30C0F041-487F-4F21-9318-65754706871C}" type="parTrans" cxnId="{C5AD9854-F487-4983-AB82-3F8C3CC174FC}">
      <dgm:prSet/>
      <dgm:spPr/>
      <dgm:t>
        <a:bodyPr/>
        <a:lstStyle/>
        <a:p>
          <a:endParaRPr lang="pl-PL"/>
        </a:p>
      </dgm:t>
    </dgm:pt>
    <dgm:pt modelId="{811FC6E1-B93E-490C-818E-69CB8DD7A17A}" type="sibTrans" cxnId="{C5AD9854-F487-4983-AB82-3F8C3CC174FC}">
      <dgm:prSet/>
      <dgm:spPr/>
      <dgm:t>
        <a:bodyPr/>
        <a:lstStyle/>
        <a:p>
          <a:endParaRPr lang="pl-PL"/>
        </a:p>
      </dgm:t>
    </dgm:pt>
    <dgm:pt modelId="{02EC3EF1-27A0-4700-995C-5DD3A888F7E2}">
      <dgm:prSet/>
      <dgm:spPr>
        <a:gradFill rotWithShape="0">
          <a:gsLst>
            <a:gs pos="0">
              <a:schemeClr val="accent4">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gradFill>
        <a:ln>
          <a:solidFill>
            <a:srgbClr val="264378"/>
          </a:solidFill>
        </a:ln>
      </dgm:spPr>
      <dgm:t>
        <a:bodyPr/>
        <a:lstStyle/>
        <a:p>
          <a:pPr>
            <a:buFontTx/>
            <a:buNone/>
          </a:pPr>
          <a:r>
            <a:rPr lang="pl-PL" b="1" dirty="0">
              <a:solidFill>
                <a:schemeClr val="tx1"/>
              </a:solidFill>
            </a:rPr>
            <a:t>                                                                         Ogółem region koniński</a:t>
          </a:r>
          <a:r>
            <a:rPr lang="pl-PL" dirty="0"/>
            <a:t>	</a:t>
          </a:r>
          <a:endParaRPr lang="pl-PL" dirty="0">
            <a:solidFill>
              <a:srgbClr val="FF0000"/>
            </a:solidFill>
          </a:endParaRPr>
        </a:p>
      </dgm:t>
    </dgm:pt>
    <dgm:pt modelId="{7C13A4CC-1A06-48B4-970C-9C954E32FEBB}" type="sibTrans" cxnId="{F0068200-2672-46FC-8660-16093DC03B41}">
      <dgm:prSet/>
      <dgm:spPr/>
      <dgm:t>
        <a:bodyPr/>
        <a:lstStyle/>
        <a:p>
          <a:endParaRPr lang="pl-PL"/>
        </a:p>
      </dgm:t>
    </dgm:pt>
    <dgm:pt modelId="{780384A9-33B9-4342-BCA1-FD5D5A98142B}" type="parTrans" cxnId="{F0068200-2672-46FC-8660-16093DC03B41}">
      <dgm:prSet/>
      <dgm:spPr/>
      <dgm:t>
        <a:bodyPr/>
        <a:lstStyle/>
        <a:p>
          <a:endParaRPr lang="pl-PL"/>
        </a:p>
      </dgm:t>
    </dgm:pt>
    <dgm:pt modelId="{D318D663-E360-40F0-9C12-1574866FA51F}">
      <dgm:prSet/>
      <dgm:spPr>
        <a:gradFill rotWithShape="0">
          <a:gsLst>
            <a:gs pos="0">
              <a:schemeClr val="accent4">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gradFill>
        <a:ln>
          <a:solidFill>
            <a:srgbClr val="264378"/>
          </a:solidFill>
        </a:ln>
      </dgm:spPr>
      <dgm:t>
        <a:bodyPr/>
        <a:lstStyle/>
        <a:p>
          <a:pPr>
            <a:buClr>
              <a:srgbClr val="000000"/>
            </a:buClr>
            <a:buFontTx/>
            <a:buNone/>
          </a:pPr>
          <a:r>
            <a:rPr lang="pl-PL" dirty="0"/>
            <a:t>Bezrobotne kobiety			</a:t>
          </a:r>
          <a:r>
            <a:rPr lang="pl-PL" b="1" dirty="0">
              <a:solidFill>
                <a:schemeClr val="tx1"/>
              </a:solidFill>
            </a:rPr>
            <a:t>3 409 osób  (60,7%)</a:t>
          </a:r>
          <a:r>
            <a:rPr lang="pl-PL" dirty="0"/>
            <a:t>	</a:t>
          </a:r>
          <a:endParaRPr lang="pl-PL" dirty="0">
            <a:solidFill>
              <a:srgbClr val="FF0000"/>
            </a:solidFill>
          </a:endParaRPr>
        </a:p>
      </dgm:t>
    </dgm:pt>
    <dgm:pt modelId="{03C80E16-9834-4B74-9077-30E251FE672E}" type="sibTrans" cxnId="{5A19A5B4-4C77-4F34-82FE-DAD3BC2D0270}">
      <dgm:prSet/>
      <dgm:spPr/>
      <dgm:t>
        <a:bodyPr/>
        <a:lstStyle/>
        <a:p>
          <a:endParaRPr lang="pl-PL"/>
        </a:p>
      </dgm:t>
    </dgm:pt>
    <dgm:pt modelId="{E9314D94-E6CB-4199-97E7-2938F49E9810}" type="parTrans" cxnId="{5A19A5B4-4C77-4F34-82FE-DAD3BC2D0270}">
      <dgm:prSet/>
      <dgm:spPr/>
      <dgm:t>
        <a:bodyPr/>
        <a:lstStyle/>
        <a:p>
          <a:endParaRPr lang="pl-PL"/>
        </a:p>
      </dgm:t>
    </dgm:pt>
    <dgm:pt modelId="{BF836494-5792-40B0-963F-79D71D4878A6}" type="pres">
      <dgm:prSet presAssocID="{32915F45-CCE2-4D28-9E16-92BA60F09770}" presName="Name0" presStyleCnt="0">
        <dgm:presLayoutVars>
          <dgm:dir/>
          <dgm:resizeHandles val="exact"/>
        </dgm:presLayoutVars>
      </dgm:prSet>
      <dgm:spPr/>
    </dgm:pt>
    <dgm:pt modelId="{E8B8BA70-783D-4ABE-A3F4-CF190C6AE4E3}" type="pres">
      <dgm:prSet presAssocID="{E040D0AA-6CCD-4F3E-AFEB-02EDAACF0FA2}" presName="node" presStyleLbl="node1" presStyleIdx="0" presStyleCnt="1" custLinFactNeighborX="49" custLinFactNeighborY="801">
        <dgm:presLayoutVars>
          <dgm:bulletEnabled val="1"/>
        </dgm:presLayoutVars>
      </dgm:prSet>
      <dgm:spPr/>
    </dgm:pt>
  </dgm:ptLst>
  <dgm:cxnLst>
    <dgm:cxn modelId="{1B5B4100-8401-4D10-A8B1-B9854DD171A2}" srcId="{32915F45-CCE2-4D28-9E16-92BA60F09770}" destId="{E040D0AA-6CCD-4F3E-AFEB-02EDAACF0FA2}" srcOrd="0" destOrd="0" parTransId="{0F09FC1C-CE0C-41C6-A0B0-BE85F3FF2912}" sibTransId="{758BD393-2E40-49E4-A4BC-81BB010B70F9}"/>
    <dgm:cxn modelId="{F0068200-2672-46FC-8660-16093DC03B41}" srcId="{E040D0AA-6CCD-4F3E-AFEB-02EDAACF0FA2}" destId="{02EC3EF1-27A0-4700-995C-5DD3A888F7E2}" srcOrd="0" destOrd="0" parTransId="{780384A9-33B9-4342-BCA1-FD5D5A98142B}" sibTransId="{7C13A4CC-1A06-48B4-970C-9C954E32FEBB}"/>
    <dgm:cxn modelId="{8FC7DB02-7EF9-4FAF-9A28-C345F92B399F}" type="presOf" srcId="{8611BE36-AA51-448E-A075-025EE35460AE}" destId="{E8B8BA70-783D-4ABE-A3F4-CF190C6AE4E3}" srcOrd="0" destOrd="7" presId="urn:microsoft.com/office/officeart/2005/8/layout/process1"/>
    <dgm:cxn modelId="{1A7DE804-EB0A-40E8-B6C4-B3C39B1C2C41}" type="presOf" srcId="{54739522-2E3F-4C9D-82F3-FB34C3ECBB6C}" destId="{E8B8BA70-783D-4ABE-A3F4-CF190C6AE4E3}" srcOrd="0" destOrd="4" presId="urn:microsoft.com/office/officeart/2005/8/layout/process1"/>
    <dgm:cxn modelId="{D8F6EE0C-0C03-4184-8491-88696EE61FAE}" type="presOf" srcId="{02EC3EF1-27A0-4700-995C-5DD3A888F7E2}" destId="{E8B8BA70-783D-4ABE-A3F4-CF190C6AE4E3}" srcOrd="0" destOrd="1" presId="urn:microsoft.com/office/officeart/2005/8/layout/process1"/>
    <dgm:cxn modelId="{71B4FA34-BB25-4D69-87BC-3273023037E4}" srcId="{E040D0AA-6CCD-4F3E-AFEB-02EDAACF0FA2}" destId="{256BDF24-B5CB-4BAD-90C0-2146034F5BE6}" srcOrd="2" destOrd="0" parTransId="{8B9B2984-80F0-44B0-B3D4-948588619618}" sibTransId="{6D6B1863-CD20-4E2C-8870-430FFB602ADF}"/>
    <dgm:cxn modelId="{61B63B3B-8C01-40B2-8F0E-3D08CA2BA5F6}" srcId="{E040D0AA-6CCD-4F3E-AFEB-02EDAACF0FA2}" destId="{7BFC979B-9D51-4274-902E-701ECA7D1A54}" srcOrd="1" destOrd="0" parTransId="{4702CE9F-13E1-4083-AFE5-00879444A72D}" sibTransId="{36128A1E-CAF3-434C-8CBB-EE274DEDCD04}"/>
    <dgm:cxn modelId="{E2FF3C4C-5152-42F1-8368-A77ED7757775}" srcId="{E040D0AA-6CCD-4F3E-AFEB-02EDAACF0FA2}" destId="{54739522-2E3F-4C9D-82F3-FB34C3ECBB6C}" srcOrd="3" destOrd="0" parTransId="{712E0B7C-01D4-4A6C-BF3A-75E2088BF0B3}" sibTransId="{8534A384-2962-4909-B6E1-EEC20900D45F}"/>
    <dgm:cxn modelId="{C5AD9854-F487-4983-AB82-3F8C3CC174FC}" srcId="{E040D0AA-6CCD-4F3E-AFEB-02EDAACF0FA2}" destId="{8611BE36-AA51-448E-A075-025EE35460AE}" srcOrd="6" destOrd="0" parTransId="{30C0F041-487F-4F21-9318-65754706871C}" sibTransId="{811FC6E1-B93E-490C-818E-69CB8DD7A17A}"/>
    <dgm:cxn modelId="{AF86137E-235D-422A-A330-2FB137005834}" type="presOf" srcId="{7BFC979B-9D51-4274-902E-701ECA7D1A54}" destId="{E8B8BA70-783D-4ABE-A3F4-CF190C6AE4E3}" srcOrd="0" destOrd="2" presId="urn:microsoft.com/office/officeart/2005/8/layout/process1"/>
    <dgm:cxn modelId="{6DF75F9A-783E-4FD0-B442-E0B6B395BA2B}" type="presOf" srcId="{E040D0AA-6CCD-4F3E-AFEB-02EDAACF0FA2}" destId="{E8B8BA70-783D-4ABE-A3F4-CF190C6AE4E3}" srcOrd="0" destOrd="0" presId="urn:microsoft.com/office/officeart/2005/8/layout/process1"/>
    <dgm:cxn modelId="{5A19A5B4-4C77-4F34-82FE-DAD3BC2D0270}" srcId="{E040D0AA-6CCD-4F3E-AFEB-02EDAACF0FA2}" destId="{D318D663-E360-40F0-9C12-1574866FA51F}" srcOrd="4" destOrd="0" parTransId="{E9314D94-E6CB-4199-97E7-2938F49E9810}" sibTransId="{03C80E16-9834-4B74-9077-30E251FE672E}"/>
    <dgm:cxn modelId="{FAE50AB5-0A69-47AF-8D0D-644A30CCBA1D}" type="presOf" srcId="{32915F45-CCE2-4D28-9E16-92BA60F09770}" destId="{BF836494-5792-40B0-963F-79D71D4878A6}" srcOrd="0" destOrd="0" presId="urn:microsoft.com/office/officeart/2005/8/layout/process1"/>
    <dgm:cxn modelId="{284E3DBE-BCC4-43C9-99D0-3E071BF41564}" type="presOf" srcId="{256BDF24-B5CB-4BAD-90C0-2146034F5BE6}" destId="{E8B8BA70-783D-4ABE-A3F4-CF190C6AE4E3}" srcOrd="0" destOrd="3" presId="urn:microsoft.com/office/officeart/2005/8/layout/process1"/>
    <dgm:cxn modelId="{344A95CC-DF81-4441-ABE1-E3307C0DFE95}" srcId="{E040D0AA-6CCD-4F3E-AFEB-02EDAACF0FA2}" destId="{C5B18DE9-40F8-40B5-AFF1-DFC3AEBB1176}" srcOrd="5" destOrd="0" parTransId="{389753BA-078F-4C93-9ED7-2E00B302F450}" sibTransId="{F166D951-B41F-4227-8609-49266AB6E33F}"/>
    <dgm:cxn modelId="{FE4BA4E5-1775-4102-9440-84A76DCE6E04}" type="presOf" srcId="{C5B18DE9-40F8-40B5-AFF1-DFC3AEBB1176}" destId="{E8B8BA70-783D-4ABE-A3F4-CF190C6AE4E3}" srcOrd="0" destOrd="6" presId="urn:microsoft.com/office/officeart/2005/8/layout/process1"/>
    <dgm:cxn modelId="{41278EF1-0F11-49E0-93F4-7C1F328BE772}" type="presOf" srcId="{D318D663-E360-40F0-9C12-1574866FA51F}" destId="{E8B8BA70-783D-4ABE-A3F4-CF190C6AE4E3}" srcOrd="0" destOrd="5" presId="urn:microsoft.com/office/officeart/2005/8/layout/process1"/>
    <dgm:cxn modelId="{88B85447-3DAD-48CE-804C-346C747DC09C}" type="presParOf" srcId="{BF836494-5792-40B0-963F-79D71D4878A6}" destId="{E8B8BA70-783D-4ABE-A3F4-CF190C6AE4E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2CB5D9E-F38A-45FA-9949-FD2CBD9120B1}" type="doc">
      <dgm:prSet loTypeId="urn:microsoft.com/office/officeart/2005/8/layout/hProcess9" loCatId="process" qsTypeId="urn:microsoft.com/office/officeart/2005/8/quickstyle/simple1" qsCatId="simple" csTypeId="urn:microsoft.com/office/officeart/2005/8/colors/colorful1" csCatId="colorful" phldr="1"/>
      <dgm:spPr/>
      <dgm:t>
        <a:bodyPr/>
        <a:lstStyle/>
        <a:p>
          <a:endParaRPr lang="pl-PL"/>
        </a:p>
      </dgm:t>
    </dgm:pt>
    <dgm:pt modelId="{B343ECE1-7C99-43B0-8B1A-367AD55A66A5}">
      <dgm:prSet custT="1"/>
      <dgm:spPr/>
      <dgm:t>
        <a:bodyPr/>
        <a:lstStyle/>
        <a:p>
          <a:r>
            <a:rPr lang="pl-PL" sz="2000" b="1" dirty="0">
              <a:solidFill>
                <a:schemeClr val="tx1"/>
              </a:solidFill>
            </a:rPr>
            <a:t>Czym jest?</a:t>
          </a:r>
          <a:endParaRPr lang="pl-PL" sz="2000" dirty="0">
            <a:solidFill>
              <a:schemeClr val="tx1"/>
            </a:solidFill>
          </a:endParaRPr>
        </a:p>
      </dgm:t>
    </dgm:pt>
    <dgm:pt modelId="{073A4E81-4B0D-4ABA-AC81-DF5C64062440}" type="parTrans" cxnId="{08F8DC5C-79B1-4330-8963-F0EE5D874342}">
      <dgm:prSet/>
      <dgm:spPr/>
      <dgm:t>
        <a:bodyPr/>
        <a:lstStyle/>
        <a:p>
          <a:endParaRPr lang="pl-PL"/>
        </a:p>
      </dgm:t>
    </dgm:pt>
    <dgm:pt modelId="{27F02141-0E96-4AAD-925B-464ABD48F96B}" type="sibTrans" cxnId="{08F8DC5C-79B1-4330-8963-F0EE5D874342}">
      <dgm:prSet/>
      <dgm:spPr/>
      <dgm:t>
        <a:bodyPr/>
        <a:lstStyle/>
        <a:p>
          <a:endParaRPr lang="pl-PL"/>
        </a:p>
      </dgm:t>
    </dgm:pt>
    <dgm:pt modelId="{A3107B83-7281-4E22-A0B8-A4ECE710EC41}">
      <dgm:prSet custT="1"/>
      <dgm:spPr/>
      <dgm:t>
        <a:bodyPr/>
        <a:lstStyle/>
        <a:p>
          <a:r>
            <a:rPr lang="pl-PL" sz="1400" b="1" dirty="0">
              <a:solidFill>
                <a:schemeClr val="tx1"/>
              </a:solidFill>
            </a:rPr>
            <a:t>Jest jedną                   z podstawowych usług rynku pracy, realizowaną przez powiatowe urzędy pracy na rzecz poszukujących pracy oraz pracodawców.</a:t>
          </a:r>
        </a:p>
      </dgm:t>
    </dgm:pt>
    <dgm:pt modelId="{508C70D2-B779-413F-9C45-A78026AB4C9D}" type="parTrans" cxnId="{0DBD2021-6171-40A3-85CD-0D3B89AD0CBC}">
      <dgm:prSet/>
      <dgm:spPr/>
      <dgm:t>
        <a:bodyPr/>
        <a:lstStyle/>
        <a:p>
          <a:endParaRPr lang="pl-PL"/>
        </a:p>
      </dgm:t>
    </dgm:pt>
    <dgm:pt modelId="{09A694FB-506A-4A35-8DE7-900F0792175C}" type="sibTrans" cxnId="{0DBD2021-6171-40A3-85CD-0D3B89AD0CBC}">
      <dgm:prSet/>
      <dgm:spPr/>
      <dgm:t>
        <a:bodyPr/>
        <a:lstStyle/>
        <a:p>
          <a:endParaRPr lang="pl-PL"/>
        </a:p>
      </dgm:t>
    </dgm:pt>
    <dgm:pt modelId="{7A6C0034-2DD2-4170-B7C6-4EC367C7458D}">
      <dgm:prSet custT="1"/>
      <dgm:spPr/>
      <dgm:t>
        <a:bodyPr/>
        <a:lstStyle/>
        <a:p>
          <a:r>
            <a:rPr lang="pl-PL" sz="2000" b="1" dirty="0">
              <a:solidFill>
                <a:schemeClr val="tx1"/>
              </a:solidFill>
            </a:rPr>
            <a:t>Jakiego rodzaju pomoc może otrzymać pracodawca?</a:t>
          </a:r>
          <a:endParaRPr lang="pl-PL" sz="2000" dirty="0">
            <a:solidFill>
              <a:schemeClr val="tx1"/>
            </a:solidFill>
          </a:endParaRPr>
        </a:p>
      </dgm:t>
    </dgm:pt>
    <dgm:pt modelId="{071BB68C-729C-4BD7-9318-41458E2BE7D0}" type="parTrans" cxnId="{3A186F98-94A2-4AC8-B777-88D78B94ABE6}">
      <dgm:prSet/>
      <dgm:spPr/>
      <dgm:t>
        <a:bodyPr/>
        <a:lstStyle/>
        <a:p>
          <a:endParaRPr lang="pl-PL"/>
        </a:p>
      </dgm:t>
    </dgm:pt>
    <dgm:pt modelId="{A78C1E97-ABF6-41A2-BF7E-D882DE33914E}" type="sibTrans" cxnId="{3A186F98-94A2-4AC8-B777-88D78B94ABE6}">
      <dgm:prSet/>
      <dgm:spPr/>
      <dgm:t>
        <a:bodyPr/>
        <a:lstStyle/>
        <a:p>
          <a:endParaRPr lang="pl-PL"/>
        </a:p>
      </dgm:t>
    </dgm:pt>
    <dgm:pt modelId="{652509EF-74FA-42CF-97E3-176E55DFAE5C}">
      <dgm:prSet custT="1"/>
      <dgm:spPr/>
      <dgm:t>
        <a:bodyPr/>
        <a:lstStyle/>
        <a:p>
          <a:r>
            <a:rPr lang="pl-PL" sz="1400" b="1" dirty="0">
              <a:solidFill>
                <a:schemeClr val="tx1"/>
              </a:solidFill>
            </a:rPr>
            <a:t>Pomoc w poszukiwaniu pracowników,           w ramach której uzyska wsparcie       w przygotowaniu oferty pracy, a także jej upowszechnieniu, doborze odpowiednich kandydatów, którzy następnie zostaną skierowani na rozmowę. </a:t>
          </a:r>
        </a:p>
      </dgm:t>
    </dgm:pt>
    <dgm:pt modelId="{4EA7FE7E-249C-488B-8AF9-1AB9570AF5B4}" type="parTrans" cxnId="{70DEF0B4-AAFF-4A55-9727-88A5715C0FE6}">
      <dgm:prSet/>
      <dgm:spPr/>
      <dgm:t>
        <a:bodyPr/>
        <a:lstStyle/>
        <a:p>
          <a:endParaRPr lang="pl-PL"/>
        </a:p>
      </dgm:t>
    </dgm:pt>
    <dgm:pt modelId="{5A7F5F01-B688-4EF1-ADB2-7F059B0E1FF3}" type="sibTrans" cxnId="{70DEF0B4-AAFF-4A55-9727-88A5715C0FE6}">
      <dgm:prSet/>
      <dgm:spPr/>
      <dgm:t>
        <a:bodyPr/>
        <a:lstStyle/>
        <a:p>
          <a:endParaRPr lang="pl-PL"/>
        </a:p>
      </dgm:t>
    </dgm:pt>
    <dgm:pt modelId="{1B090F9C-797F-42FA-97F1-E1AA3007F665}">
      <dgm:prSet custT="1"/>
      <dgm:spPr/>
      <dgm:t>
        <a:bodyPr/>
        <a:lstStyle/>
        <a:p>
          <a:r>
            <a:rPr lang="pl-PL" sz="1400" b="1" dirty="0">
              <a:solidFill>
                <a:schemeClr val="tx1"/>
              </a:solidFill>
            </a:rPr>
            <a:t>Na życzenie,              w ramach realizacji usługi, urząd może zorganizować giełdę pracy lub zaprosić do wzięcia udziału jako wystawca w organizowanych targach pracy.</a:t>
          </a:r>
        </a:p>
      </dgm:t>
    </dgm:pt>
    <dgm:pt modelId="{34C01F78-6900-44E5-924A-7A7D0B6F94BD}" type="parTrans" cxnId="{A9C2D1FF-1CEF-4AD8-91E1-1AEA5733630A}">
      <dgm:prSet/>
      <dgm:spPr/>
      <dgm:t>
        <a:bodyPr/>
        <a:lstStyle/>
        <a:p>
          <a:endParaRPr lang="pl-PL"/>
        </a:p>
      </dgm:t>
    </dgm:pt>
    <dgm:pt modelId="{FEFD4346-2CFB-4A53-BEF6-37FF23C9E66F}" type="sibTrans" cxnId="{A9C2D1FF-1CEF-4AD8-91E1-1AEA5733630A}">
      <dgm:prSet/>
      <dgm:spPr/>
      <dgm:t>
        <a:bodyPr/>
        <a:lstStyle/>
        <a:p>
          <a:endParaRPr lang="pl-PL"/>
        </a:p>
      </dgm:t>
    </dgm:pt>
    <dgm:pt modelId="{E4B757E9-ABD7-4C65-AF16-A8E410100A17}" type="pres">
      <dgm:prSet presAssocID="{D2CB5D9E-F38A-45FA-9949-FD2CBD9120B1}" presName="CompostProcess" presStyleCnt="0">
        <dgm:presLayoutVars>
          <dgm:dir/>
          <dgm:resizeHandles val="exact"/>
        </dgm:presLayoutVars>
      </dgm:prSet>
      <dgm:spPr/>
    </dgm:pt>
    <dgm:pt modelId="{602286F2-6183-4BFE-86B8-4FEFFBF2AEE2}" type="pres">
      <dgm:prSet presAssocID="{D2CB5D9E-F38A-45FA-9949-FD2CBD9120B1}" presName="arrow" presStyleLbl="bgShp" presStyleIdx="0" presStyleCnt="1"/>
      <dgm:spPr/>
    </dgm:pt>
    <dgm:pt modelId="{18C6EAFB-2D01-4F97-B3F7-5FB840739DC7}" type="pres">
      <dgm:prSet presAssocID="{D2CB5D9E-F38A-45FA-9949-FD2CBD9120B1}" presName="linearProcess" presStyleCnt="0"/>
      <dgm:spPr/>
    </dgm:pt>
    <dgm:pt modelId="{44F3693C-1376-43C9-BB84-77FA3A6070D2}" type="pres">
      <dgm:prSet presAssocID="{B343ECE1-7C99-43B0-8B1A-367AD55A66A5}" presName="textNode" presStyleLbl="node1" presStyleIdx="0" presStyleCnt="5" custScaleY="171087" custLinFactNeighborX="-4574">
        <dgm:presLayoutVars>
          <dgm:bulletEnabled val="1"/>
        </dgm:presLayoutVars>
      </dgm:prSet>
      <dgm:spPr/>
    </dgm:pt>
    <dgm:pt modelId="{9515D807-67AD-4356-BB63-B8373AFFCDBE}" type="pres">
      <dgm:prSet presAssocID="{27F02141-0E96-4AAD-925B-464ABD48F96B}" presName="sibTrans" presStyleCnt="0"/>
      <dgm:spPr/>
    </dgm:pt>
    <dgm:pt modelId="{2209F2F4-940D-4159-BE05-8237EBC1CFFE}" type="pres">
      <dgm:prSet presAssocID="{A3107B83-7281-4E22-A0B8-A4ECE710EC41}" presName="textNode" presStyleLbl="node1" presStyleIdx="1" presStyleCnt="5" custScaleY="170067">
        <dgm:presLayoutVars>
          <dgm:bulletEnabled val="1"/>
        </dgm:presLayoutVars>
      </dgm:prSet>
      <dgm:spPr/>
    </dgm:pt>
    <dgm:pt modelId="{7D7D8A69-D3ED-4436-AB4B-C98AAF0089DB}" type="pres">
      <dgm:prSet presAssocID="{09A694FB-506A-4A35-8DE7-900F0792175C}" presName="sibTrans" presStyleCnt="0"/>
      <dgm:spPr/>
    </dgm:pt>
    <dgm:pt modelId="{4FB1C2D4-7BEE-41C5-91EE-71541DBF983B}" type="pres">
      <dgm:prSet presAssocID="{7A6C0034-2DD2-4170-B7C6-4EC367C7458D}" presName="textNode" presStyleLbl="node1" presStyleIdx="2" presStyleCnt="5" custScaleY="172107">
        <dgm:presLayoutVars>
          <dgm:bulletEnabled val="1"/>
        </dgm:presLayoutVars>
      </dgm:prSet>
      <dgm:spPr/>
    </dgm:pt>
    <dgm:pt modelId="{9789C760-0536-411A-865C-28A81FDB7190}" type="pres">
      <dgm:prSet presAssocID="{A78C1E97-ABF6-41A2-BF7E-D882DE33914E}" presName="sibTrans" presStyleCnt="0"/>
      <dgm:spPr/>
    </dgm:pt>
    <dgm:pt modelId="{80994C6D-17A3-41E4-BDD8-F3439553CCBB}" type="pres">
      <dgm:prSet presAssocID="{652509EF-74FA-42CF-97E3-176E55DFAE5C}" presName="textNode" presStyleLbl="node1" presStyleIdx="3" presStyleCnt="5" custScaleY="168026">
        <dgm:presLayoutVars>
          <dgm:bulletEnabled val="1"/>
        </dgm:presLayoutVars>
      </dgm:prSet>
      <dgm:spPr/>
    </dgm:pt>
    <dgm:pt modelId="{3DB1AB73-4797-467C-97D8-EDB943717D09}" type="pres">
      <dgm:prSet presAssocID="{5A7F5F01-B688-4EF1-ADB2-7F059B0E1FF3}" presName="sibTrans" presStyleCnt="0"/>
      <dgm:spPr/>
    </dgm:pt>
    <dgm:pt modelId="{014723D2-A252-4D9C-92A7-02C9C56F9BF5}" type="pres">
      <dgm:prSet presAssocID="{1B090F9C-797F-42FA-97F1-E1AA3007F665}" presName="textNode" presStyleLbl="node1" presStyleIdx="4" presStyleCnt="5" custScaleY="162926">
        <dgm:presLayoutVars>
          <dgm:bulletEnabled val="1"/>
        </dgm:presLayoutVars>
      </dgm:prSet>
      <dgm:spPr/>
    </dgm:pt>
  </dgm:ptLst>
  <dgm:cxnLst>
    <dgm:cxn modelId="{35E17007-2FC2-4D87-B799-3274C8B7C9D5}" type="presOf" srcId="{B343ECE1-7C99-43B0-8B1A-367AD55A66A5}" destId="{44F3693C-1376-43C9-BB84-77FA3A6070D2}" srcOrd="0" destOrd="0" presId="urn:microsoft.com/office/officeart/2005/8/layout/hProcess9"/>
    <dgm:cxn modelId="{1BEE5E08-A3A3-4271-A359-B6455EC39E4C}" type="presOf" srcId="{A3107B83-7281-4E22-A0B8-A4ECE710EC41}" destId="{2209F2F4-940D-4159-BE05-8237EBC1CFFE}" srcOrd="0" destOrd="0" presId="urn:microsoft.com/office/officeart/2005/8/layout/hProcess9"/>
    <dgm:cxn modelId="{D9BF6C0E-AA2A-4EA0-8A17-88BA2C79840C}" type="presOf" srcId="{652509EF-74FA-42CF-97E3-176E55DFAE5C}" destId="{80994C6D-17A3-41E4-BDD8-F3439553CCBB}" srcOrd="0" destOrd="0" presId="urn:microsoft.com/office/officeart/2005/8/layout/hProcess9"/>
    <dgm:cxn modelId="{0DBD2021-6171-40A3-85CD-0D3B89AD0CBC}" srcId="{D2CB5D9E-F38A-45FA-9949-FD2CBD9120B1}" destId="{A3107B83-7281-4E22-A0B8-A4ECE710EC41}" srcOrd="1" destOrd="0" parTransId="{508C70D2-B779-413F-9C45-A78026AB4C9D}" sibTransId="{09A694FB-506A-4A35-8DE7-900F0792175C}"/>
    <dgm:cxn modelId="{08F8DC5C-79B1-4330-8963-F0EE5D874342}" srcId="{D2CB5D9E-F38A-45FA-9949-FD2CBD9120B1}" destId="{B343ECE1-7C99-43B0-8B1A-367AD55A66A5}" srcOrd="0" destOrd="0" parTransId="{073A4E81-4B0D-4ABA-AC81-DF5C64062440}" sibTransId="{27F02141-0E96-4AAD-925B-464ABD48F96B}"/>
    <dgm:cxn modelId="{C34BC049-B704-4172-97C2-8A6DF28539BC}" type="presOf" srcId="{1B090F9C-797F-42FA-97F1-E1AA3007F665}" destId="{014723D2-A252-4D9C-92A7-02C9C56F9BF5}" srcOrd="0" destOrd="0" presId="urn:microsoft.com/office/officeart/2005/8/layout/hProcess9"/>
    <dgm:cxn modelId="{3A186F98-94A2-4AC8-B777-88D78B94ABE6}" srcId="{D2CB5D9E-F38A-45FA-9949-FD2CBD9120B1}" destId="{7A6C0034-2DD2-4170-B7C6-4EC367C7458D}" srcOrd="2" destOrd="0" parTransId="{071BB68C-729C-4BD7-9318-41458E2BE7D0}" sibTransId="{A78C1E97-ABF6-41A2-BF7E-D882DE33914E}"/>
    <dgm:cxn modelId="{70DEF0B4-AAFF-4A55-9727-88A5715C0FE6}" srcId="{D2CB5D9E-F38A-45FA-9949-FD2CBD9120B1}" destId="{652509EF-74FA-42CF-97E3-176E55DFAE5C}" srcOrd="3" destOrd="0" parTransId="{4EA7FE7E-249C-488B-8AF9-1AB9570AF5B4}" sibTransId="{5A7F5F01-B688-4EF1-ADB2-7F059B0E1FF3}"/>
    <dgm:cxn modelId="{B5DE70D5-FD13-47CD-B3D1-D8C687E67435}" type="presOf" srcId="{7A6C0034-2DD2-4170-B7C6-4EC367C7458D}" destId="{4FB1C2D4-7BEE-41C5-91EE-71541DBF983B}" srcOrd="0" destOrd="0" presId="urn:microsoft.com/office/officeart/2005/8/layout/hProcess9"/>
    <dgm:cxn modelId="{CFC748E3-99D3-4D55-B11E-65F39A1060B4}" type="presOf" srcId="{D2CB5D9E-F38A-45FA-9949-FD2CBD9120B1}" destId="{E4B757E9-ABD7-4C65-AF16-A8E410100A17}" srcOrd="0" destOrd="0" presId="urn:microsoft.com/office/officeart/2005/8/layout/hProcess9"/>
    <dgm:cxn modelId="{A9C2D1FF-1CEF-4AD8-91E1-1AEA5733630A}" srcId="{D2CB5D9E-F38A-45FA-9949-FD2CBD9120B1}" destId="{1B090F9C-797F-42FA-97F1-E1AA3007F665}" srcOrd="4" destOrd="0" parTransId="{34C01F78-6900-44E5-924A-7A7D0B6F94BD}" sibTransId="{FEFD4346-2CFB-4A53-BEF6-37FF23C9E66F}"/>
    <dgm:cxn modelId="{76C84860-A4CD-4D19-B182-24F19039A7C9}" type="presParOf" srcId="{E4B757E9-ABD7-4C65-AF16-A8E410100A17}" destId="{602286F2-6183-4BFE-86B8-4FEFFBF2AEE2}" srcOrd="0" destOrd="0" presId="urn:microsoft.com/office/officeart/2005/8/layout/hProcess9"/>
    <dgm:cxn modelId="{46A2F3B7-2CD8-43E0-87B0-9641DA3BBBA1}" type="presParOf" srcId="{E4B757E9-ABD7-4C65-AF16-A8E410100A17}" destId="{18C6EAFB-2D01-4F97-B3F7-5FB840739DC7}" srcOrd="1" destOrd="0" presId="urn:microsoft.com/office/officeart/2005/8/layout/hProcess9"/>
    <dgm:cxn modelId="{788E05D3-234C-4488-B989-6007B73F46F4}" type="presParOf" srcId="{18C6EAFB-2D01-4F97-B3F7-5FB840739DC7}" destId="{44F3693C-1376-43C9-BB84-77FA3A6070D2}" srcOrd="0" destOrd="0" presId="urn:microsoft.com/office/officeart/2005/8/layout/hProcess9"/>
    <dgm:cxn modelId="{36D0EB0B-EEC5-4E5D-9371-6D424B96BECF}" type="presParOf" srcId="{18C6EAFB-2D01-4F97-B3F7-5FB840739DC7}" destId="{9515D807-67AD-4356-BB63-B8373AFFCDBE}" srcOrd="1" destOrd="0" presId="urn:microsoft.com/office/officeart/2005/8/layout/hProcess9"/>
    <dgm:cxn modelId="{7310EE9A-BD35-496E-BDBD-02903B3A8E2A}" type="presParOf" srcId="{18C6EAFB-2D01-4F97-B3F7-5FB840739DC7}" destId="{2209F2F4-940D-4159-BE05-8237EBC1CFFE}" srcOrd="2" destOrd="0" presId="urn:microsoft.com/office/officeart/2005/8/layout/hProcess9"/>
    <dgm:cxn modelId="{4288947B-77FB-4D5C-ACE7-E96945AD3508}" type="presParOf" srcId="{18C6EAFB-2D01-4F97-B3F7-5FB840739DC7}" destId="{7D7D8A69-D3ED-4436-AB4B-C98AAF0089DB}" srcOrd="3" destOrd="0" presId="urn:microsoft.com/office/officeart/2005/8/layout/hProcess9"/>
    <dgm:cxn modelId="{DF13C38E-3EEA-4724-B0BD-579C64795040}" type="presParOf" srcId="{18C6EAFB-2D01-4F97-B3F7-5FB840739DC7}" destId="{4FB1C2D4-7BEE-41C5-91EE-71541DBF983B}" srcOrd="4" destOrd="0" presId="urn:microsoft.com/office/officeart/2005/8/layout/hProcess9"/>
    <dgm:cxn modelId="{8F043E6C-8632-41EA-A045-D886866CC18E}" type="presParOf" srcId="{18C6EAFB-2D01-4F97-B3F7-5FB840739DC7}" destId="{9789C760-0536-411A-865C-28A81FDB7190}" srcOrd="5" destOrd="0" presId="urn:microsoft.com/office/officeart/2005/8/layout/hProcess9"/>
    <dgm:cxn modelId="{75C34F2E-439D-4542-988E-AEA78C254A8F}" type="presParOf" srcId="{18C6EAFB-2D01-4F97-B3F7-5FB840739DC7}" destId="{80994C6D-17A3-41E4-BDD8-F3439553CCBB}" srcOrd="6" destOrd="0" presId="urn:microsoft.com/office/officeart/2005/8/layout/hProcess9"/>
    <dgm:cxn modelId="{C4EA0D40-53F3-4478-8547-5F2E3D06754C}" type="presParOf" srcId="{18C6EAFB-2D01-4F97-B3F7-5FB840739DC7}" destId="{3DB1AB73-4797-467C-97D8-EDB943717D09}" srcOrd="7" destOrd="0" presId="urn:microsoft.com/office/officeart/2005/8/layout/hProcess9"/>
    <dgm:cxn modelId="{31BD0C7F-D964-486B-A881-C6D23F58D92E}" type="presParOf" srcId="{18C6EAFB-2D01-4F97-B3F7-5FB840739DC7}" destId="{014723D2-A252-4D9C-92A7-02C9C56F9BF5}" srcOrd="8"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75687EB3-2A6B-4888-8DEF-5DA5A98B7FBB}" type="doc">
      <dgm:prSet loTypeId="urn:microsoft.com/office/officeart/2005/8/layout/vList2" loCatId="list" qsTypeId="urn:microsoft.com/office/officeart/2005/8/quickstyle/simple1" qsCatId="simple" csTypeId="urn:microsoft.com/office/officeart/2005/8/colors/accent4_2" csCatId="accent4" phldr="1"/>
      <dgm:spPr/>
      <dgm:t>
        <a:bodyPr/>
        <a:lstStyle/>
        <a:p>
          <a:endParaRPr lang="pl-PL"/>
        </a:p>
      </dgm:t>
    </dgm:pt>
    <dgm:pt modelId="{0C4B54D7-30E1-43E6-8620-27182B2A6531}">
      <dgm:prSet/>
      <dgm:sp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ctr"/>
          <a:r>
            <a:rPr lang="pl-PL" dirty="0">
              <a:solidFill>
                <a:schemeClr val="tx1"/>
              </a:solidFill>
              <a:effectLst>
                <a:outerShdw blurRad="38100" dist="38100" dir="2700000" algn="tl">
                  <a:srgbClr val="000000">
                    <a:alpha val="43137"/>
                  </a:srgbClr>
                </a:outerShdw>
              </a:effectLst>
              <a:latin typeface="Arial Rounded MT Bold" panose="020F0704030504030204" pitchFamily="34" charset="0"/>
            </a:rPr>
            <a:t>Struktura bezrobocia</a:t>
          </a:r>
        </a:p>
      </dgm:t>
    </dgm:pt>
    <dgm:pt modelId="{4F5F96B1-FE9D-49F7-9081-7A4FF733DCC9}" type="parTrans" cxnId="{4164F5EB-8FC1-4625-9D4D-7EFD12EF5B1C}">
      <dgm:prSet/>
      <dgm:spPr/>
      <dgm:t>
        <a:bodyPr/>
        <a:lstStyle/>
        <a:p>
          <a:endParaRPr lang="pl-PL"/>
        </a:p>
      </dgm:t>
    </dgm:pt>
    <dgm:pt modelId="{785135D0-2544-420F-8270-24B0B9A13766}" type="sibTrans" cxnId="{4164F5EB-8FC1-4625-9D4D-7EFD12EF5B1C}">
      <dgm:prSet/>
      <dgm:spPr/>
      <dgm:t>
        <a:bodyPr/>
        <a:lstStyle/>
        <a:p>
          <a:endParaRPr lang="pl-PL"/>
        </a:p>
      </dgm:t>
    </dgm:pt>
    <dgm:pt modelId="{304B007A-D25D-4CDD-B050-0E0A87B123B2}" type="pres">
      <dgm:prSet presAssocID="{75687EB3-2A6B-4888-8DEF-5DA5A98B7FBB}" presName="linear" presStyleCnt="0">
        <dgm:presLayoutVars>
          <dgm:animLvl val="lvl"/>
          <dgm:resizeHandles val="exact"/>
        </dgm:presLayoutVars>
      </dgm:prSet>
      <dgm:spPr/>
    </dgm:pt>
    <dgm:pt modelId="{9DCDAE4F-C04C-4835-A6A6-8996CF4799A9}" type="pres">
      <dgm:prSet presAssocID="{0C4B54D7-30E1-43E6-8620-27182B2A6531}" presName="parentText" presStyleLbl="node1" presStyleIdx="0" presStyleCnt="1" custLinFactNeighborY="10211">
        <dgm:presLayoutVars>
          <dgm:chMax val="0"/>
          <dgm:bulletEnabled val="1"/>
        </dgm:presLayoutVars>
      </dgm:prSet>
      <dgm:spPr/>
    </dgm:pt>
  </dgm:ptLst>
  <dgm:cxnLst>
    <dgm:cxn modelId="{9E291C5E-0FBB-4EE4-B28F-13F0EF8D6AD0}" type="presOf" srcId="{75687EB3-2A6B-4888-8DEF-5DA5A98B7FBB}" destId="{304B007A-D25D-4CDD-B050-0E0A87B123B2}" srcOrd="0" destOrd="0" presId="urn:microsoft.com/office/officeart/2005/8/layout/vList2"/>
    <dgm:cxn modelId="{94BF3E6E-B690-48E8-9808-197D9979641D}" type="presOf" srcId="{0C4B54D7-30E1-43E6-8620-27182B2A6531}" destId="{9DCDAE4F-C04C-4835-A6A6-8996CF4799A9}" srcOrd="0" destOrd="0" presId="urn:microsoft.com/office/officeart/2005/8/layout/vList2"/>
    <dgm:cxn modelId="{4164F5EB-8FC1-4625-9D4D-7EFD12EF5B1C}" srcId="{75687EB3-2A6B-4888-8DEF-5DA5A98B7FBB}" destId="{0C4B54D7-30E1-43E6-8620-27182B2A6531}" srcOrd="0" destOrd="0" parTransId="{4F5F96B1-FE9D-49F7-9081-7A4FF733DCC9}" sibTransId="{785135D0-2544-420F-8270-24B0B9A13766}"/>
    <dgm:cxn modelId="{EE747A2E-0D87-4E36-94A4-C14EDCB75F2E}" type="presParOf" srcId="{304B007A-D25D-4CDD-B050-0E0A87B123B2}" destId="{9DCDAE4F-C04C-4835-A6A6-8996CF4799A9}"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82530CDE-3F31-454D-ABC2-C9AA22701230}" type="doc">
      <dgm:prSet loTypeId="urn:microsoft.com/office/officeart/2005/8/layout/process1" loCatId="process" qsTypeId="urn:microsoft.com/office/officeart/2005/8/quickstyle/simple1" qsCatId="simple" csTypeId="urn:microsoft.com/office/officeart/2005/8/colors/accent2_5" csCatId="accent2"/>
      <dgm:spPr/>
      <dgm:t>
        <a:bodyPr/>
        <a:lstStyle/>
        <a:p>
          <a:endParaRPr lang="pl-PL"/>
        </a:p>
      </dgm:t>
    </dgm:pt>
    <dgm:pt modelId="{CC803AD6-EF4D-4BD5-BDD5-7CB7A275138A}">
      <dgm:prSet/>
      <dgm:spPr/>
      <dgm:t>
        <a:bodyPr/>
        <a:lstStyle/>
        <a:p>
          <a:r>
            <a:rPr lang="pl-PL" dirty="0"/>
            <a:t>Napływ do bezrobocia</a:t>
          </a:r>
        </a:p>
      </dgm:t>
    </dgm:pt>
    <dgm:pt modelId="{D0AE8A62-4A90-46A9-9389-23F8F2CFFFA4}" type="parTrans" cxnId="{73392CDC-D3F6-477C-8E00-A07E5730607D}">
      <dgm:prSet/>
      <dgm:spPr/>
      <dgm:t>
        <a:bodyPr/>
        <a:lstStyle/>
        <a:p>
          <a:endParaRPr lang="pl-PL"/>
        </a:p>
      </dgm:t>
    </dgm:pt>
    <dgm:pt modelId="{23EE9E4F-E3F4-44F7-9DF1-10952EB24528}" type="sibTrans" cxnId="{73392CDC-D3F6-477C-8E00-A07E5730607D}">
      <dgm:prSet/>
      <dgm:spPr/>
      <dgm:t>
        <a:bodyPr/>
        <a:lstStyle/>
        <a:p>
          <a:endParaRPr lang="pl-PL"/>
        </a:p>
      </dgm:t>
    </dgm:pt>
    <dgm:pt modelId="{83F6ACA1-D70C-4621-911A-85AA03E1769E}" type="pres">
      <dgm:prSet presAssocID="{82530CDE-3F31-454D-ABC2-C9AA22701230}" presName="Name0" presStyleCnt="0">
        <dgm:presLayoutVars>
          <dgm:dir/>
          <dgm:resizeHandles val="exact"/>
        </dgm:presLayoutVars>
      </dgm:prSet>
      <dgm:spPr/>
    </dgm:pt>
    <dgm:pt modelId="{9B4CF367-F583-486C-AB77-EB2D493C3FA9}" type="pres">
      <dgm:prSet presAssocID="{CC803AD6-EF4D-4BD5-BDD5-7CB7A275138A}" presName="node" presStyleLbl="node1" presStyleIdx="0" presStyleCnt="1">
        <dgm:presLayoutVars>
          <dgm:bulletEnabled val="1"/>
        </dgm:presLayoutVars>
      </dgm:prSet>
      <dgm:spPr/>
    </dgm:pt>
  </dgm:ptLst>
  <dgm:cxnLst>
    <dgm:cxn modelId="{E7509504-79FE-4F4C-82D0-7DEE427B24FB}" type="presOf" srcId="{CC803AD6-EF4D-4BD5-BDD5-7CB7A275138A}" destId="{9B4CF367-F583-486C-AB77-EB2D493C3FA9}" srcOrd="0" destOrd="0" presId="urn:microsoft.com/office/officeart/2005/8/layout/process1"/>
    <dgm:cxn modelId="{A30C92BD-7694-40F2-B2F5-01AC3B1A20D3}" type="presOf" srcId="{82530CDE-3F31-454D-ABC2-C9AA22701230}" destId="{83F6ACA1-D70C-4621-911A-85AA03E1769E}" srcOrd="0" destOrd="0" presId="urn:microsoft.com/office/officeart/2005/8/layout/process1"/>
    <dgm:cxn modelId="{73392CDC-D3F6-477C-8E00-A07E5730607D}" srcId="{82530CDE-3F31-454D-ABC2-C9AA22701230}" destId="{CC803AD6-EF4D-4BD5-BDD5-7CB7A275138A}" srcOrd="0" destOrd="0" parTransId="{D0AE8A62-4A90-46A9-9389-23F8F2CFFFA4}" sibTransId="{23EE9E4F-E3F4-44F7-9DF1-10952EB24528}"/>
    <dgm:cxn modelId="{BCE885E9-CA99-43D9-9FA5-879D790A2C3B}" type="presParOf" srcId="{83F6ACA1-D70C-4621-911A-85AA03E1769E}" destId="{9B4CF367-F583-486C-AB77-EB2D493C3FA9}"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9C2D00E9-9100-4EBA-AE17-E920ACE76C89}"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pl-PL"/>
        </a:p>
      </dgm:t>
    </dgm:pt>
    <dgm:pt modelId="{2D4E603E-C173-4B6F-BEE9-6208C2086705}">
      <dgm:prSet/>
      <dgm:spPr/>
      <dgm:t>
        <a:bodyPr/>
        <a:lstStyle/>
        <a:p>
          <a:r>
            <a:rPr lang="pl-PL" dirty="0"/>
            <a:t>Na przestrzeni pięciu miesięcy br. do rejestru Powiatowego Urzędu Pracy w Koninie napłynęło         3 275 osób bezrobotnych. Jest to o 8,2% więcej niż     w analogicznym okresie roku poprzedniego. Struktura napływu jest podobna do roku poprzedniego. </a:t>
          </a:r>
        </a:p>
      </dgm:t>
    </dgm:pt>
    <dgm:pt modelId="{79D9EF09-298B-49E7-A2FB-6AD117421360}" type="parTrans" cxnId="{E742AEFC-4920-49F3-ACEA-4FE6381E31A5}">
      <dgm:prSet/>
      <dgm:spPr/>
      <dgm:t>
        <a:bodyPr/>
        <a:lstStyle/>
        <a:p>
          <a:endParaRPr lang="pl-PL"/>
        </a:p>
      </dgm:t>
    </dgm:pt>
    <dgm:pt modelId="{F5457C11-0A7C-4C09-9DD8-BA46FA7F4E07}" type="sibTrans" cxnId="{E742AEFC-4920-49F3-ACEA-4FE6381E31A5}">
      <dgm:prSet/>
      <dgm:spPr/>
      <dgm:t>
        <a:bodyPr/>
        <a:lstStyle/>
        <a:p>
          <a:endParaRPr lang="pl-PL"/>
        </a:p>
      </dgm:t>
    </dgm:pt>
    <dgm:pt modelId="{EBA6B317-8276-405A-9171-2CD19CFC43F0}">
      <dgm:prSet custT="1"/>
      <dgm:spPr/>
      <dgm:t>
        <a:bodyPr/>
        <a:lstStyle/>
        <a:p>
          <a:r>
            <a:rPr lang="pl-PL" sz="3200" dirty="0"/>
            <a:t>75,1%  </a:t>
          </a:r>
        </a:p>
        <a:p>
          <a:r>
            <a:rPr lang="pl-PL" sz="1800" dirty="0"/>
            <a:t>nie nabyło prawa do zasiłku </a:t>
          </a:r>
        </a:p>
      </dgm:t>
    </dgm:pt>
    <dgm:pt modelId="{C25456CC-626F-4545-A2C0-521EE28404FE}" type="parTrans" cxnId="{C9AE14D3-1FA5-456C-8A2D-B83410C92ACF}">
      <dgm:prSet/>
      <dgm:spPr/>
      <dgm:t>
        <a:bodyPr/>
        <a:lstStyle/>
        <a:p>
          <a:endParaRPr lang="pl-PL"/>
        </a:p>
      </dgm:t>
    </dgm:pt>
    <dgm:pt modelId="{A227BAC1-5901-4F22-93A8-0BF00AC194AF}" type="sibTrans" cxnId="{C9AE14D3-1FA5-456C-8A2D-B83410C92ACF}">
      <dgm:prSet/>
      <dgm:spPr/>
      <dgm:t>
        <a:bodyPr/>
        <a:lstStyle/>
        <a:p>
          <a:endParaRPr lang="pl-PL"/>
        </a:p>
      </dgm:t>
    </dgm:pt>
    <dgm:pt modelId="{B973FD33-5FBE-4A02-817D-EE7E8965AAE5}">
      <dgm:prSet custT="1"/>
      <dgm:spPr/>
      <dgm:t>
        <a:bodyPr/>
        <a:lstStyle/>
        <a:p>
          <a:r>
            <a:rPr lang="pl-PL" sz="3200" dirty="0"/>
            <a:t>75,2% </a:t>
          </a:r>
        </a:p>
        <a:p>
          <a:r>
            <a:rPr lang="pl-PL" sz="1800" dirty="0"/>
            <a:t>zarejestrowało się po raz kolejny</a:t>
          </a:r>
        </a:p>
      </dgm:t>
    </dgm:pt>
    <dgm:pt modelId="{27DBC510-39DA-4B82-9573-E87AB407883B}" type="parTrans" cxnId="{91D6FC9F-1F51-491C-ACF9-8093B1D1F86A}">
      <dgm:prSet/>
      <dgm:spPr/>
      <dgm:t>
        <a:bodyPr/>
        <a:lstStyle/>
        <a:p>
          <a:endParaRPr lang="pl-PL"/>
        </a:p>
      </dgm:t>
    </dgm:pt>
    <dgm:pt modelId="{163B9178-A6B5-45DF-9D28-1973FDAF3408}" type="sibTrans" cxnId="{91D6FC9F-1F51-491C-ACF9-8093B1D1F86A}">
      <dgm:prSet/>
      <dgm:spPr/>
      <dgm:t>
        <a:bodyPr/>
        <a:lstStyle/>
        <a:p>
          <a:endParaRPr lang="pl-PL"/>
        </a:p>
      </dgm:t>
    </dgm:pt>
    <dgm:pt modelId="{BC7B631E-31A8-4459-9BD1-33763F53404A}">
      <dgm:prSet custT="1"/>
      <dgm:spPr/>
      <dgm:t>
        <a:bodyPr/>
        <a:lstStyle/>
        <a:p>
          <a:r>
            <a:rPr lang="pl-PL" sz="3200" dirty="0"/>
            <a:t>40% </a:t>
          </a:r>
        </a:p>
        <a:p>
          <a:r>
            <a:rPr lang="pl-PL" sz="1800" dirty="0"/>
            <a:t>to osoby do 30 roku życia</a:t>
          </a:r>
        </a:p>
      </dgm:t>
    </dgm:pt>
    <dgm:pt modelId="{32EE574D-632D-46FA-AD04-4970B541E031}" type="parTrans" cxnId="{CED275CE-39CA-4530-840D-E8CB521A5E82}">
      <dgm:prSet/>
      <dgm:spPr/>
      <dgm:t>
        <a:bodyPr/>
        <a:lstStyle/>
        <a:p>
          <a:endParaRPr lang="pl-PL"/>
        </a:p>
      </dgm:t>
    </dgm:pt>
    <dgm:pt modelId="{3A230288-9637-42C0-979B-00E1DE3A3BED}" type="sibTrans" cxnId="{CED275CE-39CA-4530-840D-E8CB521A5E82}">
      <dgm:prSet/>
      <dgm:spPr/>
      <dgm:t>
        <a:bodyPr/>
        <a:lstStyle/>
        <a:p>
          <a:endParaRPr lang="pl-PL"/>
        </a:p>
      </dgm:t>
    </dgm:pt>
    <dgm:pt modelId="{E5843D08-654F-4620-9837-E6E2BCFAFAA4}" type="pres">
      <dgm:prSet presAssocID="{9C2D00E9-9100-4EBA-AE17-E920ACE76C89}" presName="hierChild1" presStyleCnt="0">
        <dgm:presLayoutVars>
          <dgm:orgChart val="1"/>
          <dgm:chPref val="1"/>
          <dgm:dir/>
          <dgm:animOne val="branch"/>
          <dgm:animLvl val="lvl"/>
          <dgm:resizeHandles/>
        </dgm:presLayoutVars>
      </dgm:prSet>
      <dgm:spPr/>
    </dgm:pt>
    <dgm:pt modelId="{75C4BDCB-FBB9-4AE9-B048-8265C6A02FA7}" type="pres">
      <dgm:prSet presAssocID="{2D4E603E-C173-4B6F-BEE9-6208C2086705}" presName="hierRoot1" presStyleCnt="0">
        <dgm:presLayoutVars>
          <dgm:hierBranch val="init"/>
        </dgm:presLayoutVars>
      </dgm:prSet>
      <dgm:spPr/>
    </dgm:pt>
    <dgm:pt modelId="{97BCC84A-C17A-43D9-BD78-CDB98E7AD0CA}" type="pres">
      <dgm:prSet presAssocID="{2D4E603E-C173-4B6F-BEE9-6208C2086705}" presName="rootComposite1" presStyleCnt="0"/>
      <dgm:spPr/>
    </dgm:pt>
    <dgm:pt modelId="{E26E26CC-7953-4F3C-B6FA-7EB99FDABFD1}" type="pres">
      <dgm:prSet presAssocID="{2D4E603E-C173-4B6F-BEE9-6208C2086705}" presName="rootText1" presStyleLbl="node0" presStyleIdx="0" presStyleCnt="1" custScaleX="181017" custScaleY="107402">
        <dgm:presLayoutVars>
          <dgm:chPref val="3"/>
        </dgm:presLayoutVars>
      </dgm:prSet>
      <dgm:spPr/>
    </dgm:pt>
    <dgm:pt modelId="{E8D75409-BB59-4DC7-AFDC-9AE7084656A9}" type="pres">
      <dgm:prSet presAssocID="{2D4E603E-C173-4B6F-BEE9-6208C2086705}" presName="rootConnector1" presStyleLbl="node1" presStyleIdx="0" presStyleCnt="0"/>
      <dgm:spPr/>
    </dgm:pt>
    <dgm:pt modelId="{F0C5047F-657B-4B54-958B-295973B6AD42}" type="pres">
      <dgm:prSet presAssocID="{2D4E603E-C173-4B6F-BEE9-6208C2086705}" presName="hierChild2" presStyleCnt="0"/>
      <dgm:spPr/>
    </dgm:pt>
    <dgm:pt modelId="{F5F7B01E-7421-4E12-B6F0-19086A554D10}" type="pres">
      <dgm:prSet presAssocID="{C25456CC-626F-4545-A2C0-521EE28404FE}" presName="Name37" presStyleLbl="parChTrans1D2" presStyleIdx="0" presStyleCnt="3"/>
      <dgm:spPr/>
    </dgm:pt>
    <dgm:pt modelId="{D67E5FAB-2739-48B2-898D-802AB2F0649E}" type="pres">
      <dgm:prSet presAssocID="{EBA6B317-8276-405A-9171-2CD19CFC43F0}" presName="hierRoot2" presStyleCnt="0">
        <dgm:presLayoutVars>
          <dgm:hierBranch val="init"/>
        </dgm:presLayoutVars>
      </dgm:prSet>
      <dgm:spPr/>
    </dgm:pt>
    <dgm:pt modelId="{E9B5FFF5-2004-4CFA-99A1-380E2FE60D75}" type="pres">
      <dgm:prSet presAssocID="{EBA6B317-8276-405A-9171-2CD19CFC43F0}" presName="rootComposite" presStyleCnt="0"/>
      <dgm:spPr/>
    </dgm:pt>
    <dgm:pt modelId="{73AFC4DA-C273-495F-9A82-184886451E19}" type="pres">
      <dgm:prSet presAssocID="{EBA6B317-8276-405A-9171-2CD19CFC43F0}" presName="rootText" presStyleLbl="node2" presStyleIdx="0" presStyleCnt="3" custLinFactNeighborX="3465" custLinFactNeighborY="-3465">
        <dgm:presLayoutVars>
          <dgm:chPref val="3"/>
        </dgm:presLayoutVars>
      </dgm:prSet>
      <dgm:spPr/>
    </dgm:pt>
    <dgm:pt modelId="{758E3852-4AA8-4CA8-806F-55048E3ECB05}" type="pres">
      <dgm:prSet presAssocID="{EBA6B317-8276-405A-9171-2CD19CFC43F0}" presName="rootConnector" presStyleLbl="node2" presStyleIdx="0" presStyleCnt="3"/>
      <dgm:spPr/>
    </dgm:pt>
    <dgm:pt modelId="{946847F7-D7F7-407C-BD9C-FE8C4D7FAF16}" type="pres">
      <dgm:prSet presAssocID="{EBA6B317-8276-405A-9171-2CD19CFC43F0}" presName="hierChild4" presStyleCnt="0"/>
      <dgm:spPr/>
    </dgm:pt>
    <dgm:pt modelId="{B3A6F47E-7E3A-4AD8-A35E-82793A656317}" type="pres">
      <dgm:prSet presAssocID="{EBA6B317-8276-405A-9171-2CD19CFC43F0}" presName="hierChild5" presStyleCnt="0"/>
      <dgm:spPr/>
    </dgm:pt>
    <dgm:pt modelId="{35DD25D7-D6E3-423C-B0D2-DDB54FAD9B97}" type="pres">
      <dgm:prSet presAssocID="{27DBC510-39DA-4B82-9573-E87AB407883B}" presName="Name37" presStyleLbl="parChTrans1D2" presStyleIdx="1" presStyleCnt="3"/>
      <dgm:spPr/>
    </dgm:pt>
    <dgm:pt modelId="{3B9CD8C9-C5BE-4EE6-992F-45E23E155534}" type="pres">
      <dgm:prSet presAssocID="{B973FD33-5FBE-4A02-817D-EE7E8965AAE5}" presName="hierRoot2" presStyleCnt="0">
        <dgm:presLayoutVars>
          <dgm:hierBranch val="init"/>
        </dgm:presLayoutVars>
      </dgm:prSet>
      <dgm:spPr/>
    </dgm:pt>
    <dgm:pt modelId="{F3BACC27-D0C9-41FB-8740-6F40BA0774D3}" type="pres">
      <dgm:prSet presAssocID="{B973FD33-5FBE-4A02-817D-EE7E8965AAE5}" presName="rootComposite" presStyleCnt="0"/>
      <dgm:spPr/>
    </dgm:pt>
    <dgm:pt modelId="{7F4531FC-7667-42AE-90E9-51967525A73B}" type="pres">
      <dgm:prSet presAssocID="{B973FD33-5FBE-4A02-817D-EE7E8965AAE5}" presName="rootText" presStyleLbl="node2" presStyleIdx="1" presStyleCnt="3" custLinFactNeighborX="-4909" custLinFactNeighborY="-578">
        <dgm:presLayoutVars>
          <dgm:chPref val="3"/>
        </dgm:presLayoutVars>
      </dgm:prSet>
      <dgm:spPr/>
    </dgm:pt>
    <dgm:pt modelId="{BD56FAAA-2242-4A4B-AC55-BE319E921B25}" type="pres">
      <dgm:prSet presAssocID="{B973FD33-5FBE-4A02-817D-EE7E8965AAE5}" presName="rootConnector" presStyleLbl="node2" presStyleIdx="1" presStyleCnt="3"/>
      <dgm:spPr/>
    </dgm:pt>
    <dgm:pt modelId="{6B1B1A29-4E3E-4C11-B475-35528DE5D1F1}" type="pres">
      <dgm:prSet presAssocID="{B973FD33-5FBE-4A02-817D-EE7E8965AAE5}" presName="hierChild4" presStyleCnt="0"/>
      <dgm:spPr/>
    </dgm:pt>
    <dgm:pt modelId="{761CBF92-C101-4C3F-A604-4B4B5C4988A1}" type="pres">
      <dgm:prSet presAssocID="{B973FD33-5FBE-4A02-817D-EE7E8965AAE5}" presName="hierChild5" presStyleCnt="0"/>
      <dgm:spPr/>
    </dgm:pt>
    <dgm:pt modelId="{E6A1CA98-B7B0-421C-BD80-1A0493CCD5F7}" type="pres">
      <dgm:prSet presAssocID="{32EE574D-632D-46FA-AD04-4970B541E031}" presName="Name37" presStyleLbl="parChTrans1D2" presStyleIdx="2" presStyleCnt="3"/>
      <dgm:spPr/>
    </dgm:pt>
    <dgm:pt modelId="{73FF243F-E12C-4208-80AF-2ED3432B3A1D}" type="pres">
      <dgm:prSet presAssocID="{BC7B631E-31A8-4459-9BD1-33763F53404A}" presName="hierRoot2" presStyleCnt="0">
        <dgm:presLayoutVars>
          <dgm:hierBranch val="init"/>
        </dgm:presLayoutVars>
      </dgm:prSet>
      <dgm:spPr/>
    </dgm:pt>
    <dgm:pt modelId="{1E331802-551B-42EB-9975-4036E5033CEB}" type="pres">
      <dgm:prSet presAssocID="{BC7B631E-31A8-4459-9BD1-33763F53404A}" presName="rootComposite" presStyleCnt="0"/>
      <dgm:spPr/>
    </dgm:pt>
    <dgm:pt modelId="{F325DDB0-7316-465C-84F1-33FA01B33BEF}" type="pres">
      <dgm:prSet presAssocID="{BC7B631E-31A8-4459-9BD1-33763F53404A}" presName="rootText" presStyleLbl="node2" presStyleIdx="2" presStyleCnt="3" custLinFactNeighborX="23" custLinFactNeighborY="1733">
        <dgm:presLayoutVars>
          <dgm:chPref val="3"/>
        </dgm:presLayoutVars>
      </dgm:prSet>
      <dgm:spPr/>
    </dgm:pt>
    <dgm:pt modelId="{957903D5-BA3C-4689-AAA3-C9CBD155211F}" type="pres">
      <dgm:prSet presAssocID="{BC7B631E-31A8-4459-9BD1-33763F53404A}" presName="rootConnector" presStyleLbl="node2" presStyleIdx="2" presStyleCnt="3"/>
      <dgm:spPr/>
    </dgm:pt>
    <dgm:pt modelId="{781A13BA-815B-43B4-A630-2BA907C9F568}" type="pres">
      <dgm:prSet presAssocID="{BC7B631E-31A8-4459-9BD1-33763F53404A}" presName="hierChild4" presStyleCnt="0"/>
      <dgm:spPr/>
    </dgm:pt>
    <dgm:pt modelId="{FAEFEE98-D238-4554-9EAC-8188569A69A2}" type="pres">
      <dgm:prSet presAssocID="{BC7B631E-31A8-4459-9BD1-33763F53404A}" presName="hierChild5" presStyleCnt="0"/>
      <dgm:spPr/>
    </dgm:pt>
    <dgm:pt modelId="{D13C6C31-BE4F-4C06-8E5C-F7DFC5E7E156}" type="pres">
      <dgm:prSet presAssocID="{2D4E603E-C173-4B6F-BEE9-6208C2086705}" presName="hierChild3" presStyleCnt="0"/>
      <dgm:spPr/>
    </dgm:pt>
  </dgm:ptLst>
  <dgm:cxnLst>
    <dgm:cxn modelId="{D983C60A-5C58-4E1C-AC8F-817D82B2DE43}" type="presOf" srcId="{B973FD33-5FBE-4A02-817D-EE7E8965AAE5}" destId="{7F4531FC-7667-42AE-90E9-51967525A73B}" srcOrd="0" destOrd="0" presId="urn:microsoft.com/office/officeart/2005/8/layout/orgChart1"/>
    <dgm:cxn modelId="{D1C8A419-BE6A-443E-99D5-252AD388EAD3}" type="presOf" srcId="{BC7B631E-31A8-4459-9BD1-33763F53404A}" destId="{F325DDB0-7316-465C-84F1-33FA01B33BEF}" srcOrd="0" destOrd="0" presId="urn:microsoft.com/office/officeart/2005/8/layout/orgChart1"/>
    <dgm:cxn modelId="{6BD03B22-B229-4010-B391-75011C236FB7}" type="presOf" srcId="{C25456CC-626F-4545-A2C0-521EE28404FE}" destId="{F5F7B01E-7421-4E12-B6F0-19086A554D10}" srcOrd="0" destOrd="0" presId="urn:microsoft.com/office/officeart/2005/8/layout/orgChart1"/>
    <dgm:cxn modelId="{EB45F822-0B0A-4C82-98D0-472422C96D4C}" type="presOf" srcId="{9C2D00E9-9100-4EBA-AE17-E920ACE76C89}" destId="{E5843D08-654F-4620-9837-E6E2BCFAFAA4}" srcOrd="0" destOrd="0" presId="urn:microsoft.com/office/officeart/2005/8/layout/orgChart1"/>
    <dgm:cxn modelId="{B7F5C32E-A6F0-4E70-822D-468F797E501D}" type="presOf" srcId="{2D4E603E-C173-4B6F-BEE9-6208C2086705}" destId="{E8D75409-BB59-4DC7-AFDC-9AE7084656A9}" srcOrd="1" destOrd="0" presId="urn:microsoft.com/office/officeart/2005/8/layout/orgChart1"/>
    <dgm:cxn modelId="{5699314E-1FF0-4160-9E4A-69EC6D06950E}" type="presOf" srcId="{2D4E603E-C173-4B6F-BEE9-6208C2086705}" destId="{E26E26CC-7953-4F3C-B6FA-7EB99FDABFD1}" srcOrd="0" destOrd="0" presId="urn:microsoft.com/office/officeart/2005/8/layout/orgChart1"/>
    <dgm:cxn modelId="{A53AE658-D7F9-4809-B694-81C88BEA1256}" type="presOf" srcId="{32EE574D-632D-46FA-AD04-4970B541E031}" destId="{E6A1CA98-B7B0-421C-BD80-1A0493CCD5F7}" srcOrd="0" destOrd="0" presId="urn:microsoft.com/office/officeart/2005/8/layout/orgChart1"/>
    <dgm:cxn modelId="{7DD2AE8D-BC10-4C8C-9FD6-9792BDB968D0}" type="presOf" srcId="{BC7B631E-31A8-4459-9BD1-33763F53404A}" destId="{957903D5-BA3C-4689-AAA3-C9CBD155211F}" srcOrd="1" destOrd="0" presId="urn:microsoft.com/office/officeart/2005/8/layout/orgChart1"/>
    <dgm:cxn modelId="{91D6FC9F-1F51-491C-ACF9-8093B1D1F86A}" srcId="{2D4E603E-C173-4B6F-BEE9-6208C2086705}" destId="{B973FD33-5FBE-4A02-817D-EE7E8965AAE5}" srcOrd="1" destOrd="0" parTransId="{27DBC510-39DA-4B82-9573-E87AB407883B}" sibTransId="{163B9178-A6B5-45DF-9D28-1973FDAF3408}"/>
    <dgm:cxn modelId="{791EDCC9-D7A9-4C68-843C-AFA246FB07D6}" type="presOf" srcId="{EBA6B317-8276-405A-9171-2CD19CFC43F0}" destId="{73AFC4DA-C273-495F-9A82-184886451E19}" srcOrd="0" destOrd="0" presId="urn:microsoft.com/office/officeart/2005/8/layout/orgChart1"/>
    <dgm:cxn modelId="{CED275CE-39CA-4530-840D-E8CB521A5E82}" srcId="{2D4E603E-C173-4B6F-BEE9-6208C2086705}" destId="{BC7B631E-31A8-4459-9BD1-33763F53404A}" srcOrd="2" destOrd="0" parTransId="{32EE574D-632D-46FA-AD04-4970B541E031}" sibTransId="{3A230288-9637-42C0-979B-00E1DE3A3BED}"/>
    <dgm:cxn modelId="{C9AE14D3-1FA5-456C-8A2D-B83410C92ACF}" srcId="{2D4E603E-C173-4B6F-BEE9-6208C2086705}" destId="{EBA6B317-8276-405A-9171-2CD19CFC43F0}" srcOrd="0" destOrd="0" parTransId="{C25456CC-626F-4545-A2C0-521EE28404FE}" sibTransId="{A227BAC1-5901-4F22-93A8-0BF00AC194AF}"/>
    <dgm:cxn modelId="{C4E0D8D5-016F-48C7-A53C-0A9D18425A0F}" type="presOf" srcId="{B973FD33-5FBE-4A02-817D-EE7E8965AAE5}" destId="{BD56FAAA-2242-4A4B-AC55-BE319E921B25}" srcOrd="1" destOrd="0" presId="urn:microsoft.com/office/officeart/2005/8/layout/orgChart1"/>
    <dgm:cxn modelId="{9BEB2CEC-A0A8-4DB4-96F4-D16A01DC9FFB}" type="presOf" srcId="{27DBC510-39DA-4B82-9573-E87AB407883B}" destId="{35DD25D7-D6E3-423C-B0D2-DDB54FAD9B97}" srcOrd="0" destOrd="0" presId="urn:microsoft.com/office/officeart/2005/8/layout/orgChart1"/>
    <dgm:cxn modelId="{E742AEFC-4920-49F3-ACEA-4FE6381E31A5}" srcId="{9C2D00E9-9100-4EBA-AE17-E920ACE76C89}" destId="{2D4E603E-C173-4B6F-BEE9-6208C2086705}" srcOrd="0" destOrd="0" parTransId="{79D9EF09-298B-49E7-A2FB-6AD117421360}" sibTransId="{F5457C11-0A7C-4C09-9DD8-BA46FA7F4E07}"/>
    <dgm:cxn modelId="{0D1454FD-F1A1-4F80-816D-6F3AE96A0857}" type="presOf" srcId="{EBA6B317-8276-405A-9171-2CD19CFC43F0}" destId="{758E3852-4AA8-4CA8-806F-55048E3ECB05}" srcOrd="1" destOrd="0" presId="urn:microsoft.com/office/officeart/2005/8/layout/orgChart1"/>
    <dgm:cxn modelId="{8AE6BFA5-CA77-4429-9F6A-919B140BC4BC}" type="presParOf" srcId="{E5843D08-654F-4620-9837-E6E2BCFAFAA4}" destId="{75C4BDCB-FBB9-4AE9-B048-8265C6A02FA7}" srcOrd="0" destOrd="0" presId="urn:microsoft.com/office/officeart/2005/8/layout/orgChart1"/>
    <dgm:cxn modelId="{97F74AF5-D732-43A0-BB86-DBE874C302E8}" type="presParOf" srcId="{75C4BDCB-FBB9-4AE9-B048-8265C6A02FA7}" destId="{97BCC84A-C17A-43D9-BD78-CDB98E7AD0CA}" srcOrd="0" destOrd="0" presId="urn:microsoft.com/office/officeart/2005/8/layout/orgChart1"/>
    <dgm:cxn modelId="{7D9877B8-1FDA-4DD4-8676-D1D8E14ABCE1}" type="presParOf" srcId="{97BCC84A-C17A-43D9-BD78-CDB98E7AD0CA}" destId="{E26E26CC-7953-4F3C-B6FA-7EB99FDABFD1}" srcOrd="0" destOrd="0" presId="urn:microsoft.com/office/officeart/2005/8/layout/orgChart1"/>
    <dgm:cxn modelId="{67539959-E125-4899-A442-5C236C816D3C}" type="presParOf" srcId="{97BCC84A-C17A-43D9-BD78-CDB98E7AD0CA}" destId="{E8D75409-BB59-4DC7-AFDC-9AE7084656A9}" srcOrd="1" destOrd="0" presId="urn:microsoft.com/office/officeart/2005/8/layout/orgChart1"/>
    <dgm:cxn modelId="{64C9F998-0E51-42C3-8763-E109289EA82E}" type="presParOf" srcId="{75C4BDCB-FBB9-4AE9-B048-8265C6A02FA7}" destId="{F0C5047F-657B-4B54-958B-295973B6AD42}" srcOrd="1" destOrd="0" presId="urn:microsoft.com/office/officeart/2005/8/layout/orgChart1"/>
    <dgm:cxn modelId="{7D0DDCFF-9F13-4533-8087-325F9E613EA7}" type="presParOf" srcId="{F0C5047F-657B-4B54-958B-295973B6AD42}" destId="{F5F7B01E-7421-4E12-B6F0-19086A554D10}" srcOrd="0" destOrd="0" presId="urn:microsoft.com/office/officeart/2005/8/layout/orgChart1"/>
    <dgm:cxn modelId="{3730673E-26B4-4727-A3A8-873328430A01}" type="presParOf" srcId="{F0C5047F-657B-4B54-958B-295973B6AD42}" destId="{D67E5FAB-2739-48B2-898D-802AB2F0649E}" srcOrd="1" destOrd="0" presId="urn:microsoft.com/office/officeart/2005/8/layout/orgChart1"/>
    <dgm:cxn modelId="{572B4FB8-25D7-43BB-A4F1-5DFDC549A125}" type="presParOf" srcId="{D67E5FAB-2739-48B2-898D-802AB2F0649E}" destId="{E9B5FFF5-2004-4CFA-99A1-380E2FE60D75}" srcOrd="0" destOrd="0" presId="urn:microsoft.com/office/officeart/2005/8/layout/orgChart1"/>
    <dgm:cxn modelId="{42FF6207-BCF9-4B11-9F57-F9A2903B8CA3}" type="presParOf" srcId="{E9B5FFF5-2004-4CFA-99A1-380E2FE60D75}" destId="{73AFC4DA-C273-495F-9A82-184886451E19}" srcOrd="0" destOrd="0" presId="urn:microsoft.com/office/officeart/2005/8/layout/orgChart1"/>
    <dgm:cxn modelId="{24F825C7-1B5E-4CBF-811A-8F26BB8DA6BD}" type="presParOf" srcId="{E9B5FFF5-2004-4CFA-99A1-380E2FE60D75}" destId="{758E3852-4AA8-4CA8-806F-55048E3ECB05}" srcOrd="1" destOrd="0" presId="urn:microsoft.com/office/officeart/2005/8/layout/orgChart1"/>
    <dgm:cxn modelId="{C8AA5A5D-87A3-45EE-A40D-139BD902E525}" type="presParOf" srcId="{D67E5FAB-2739-48B2-898D-802AB2F0649E}" destId="{946847F7-D7F7-407C-BD9C-FE8C4D7FAF16}" srcOrd="1" destOrd="0" presId="urn:microsoft.com/office/officeart/2005/8/layout/orgChart1"/>
    <dgm:cxn modelId="{E83D99BB-CB92-45D9-B4DA-D313D3EDCFBE}" type="presParOf" srcId="{D67E5FAB-2739-48B2-898D-802AB2F0649E}" destId="{B3A6F47E-7E3A-4AD8-A35E-82793A656317}" srcOrd="2" destOrd="0" presId="urn:microsoft.com/office/officeart/2005/8/layout/orgChart1"/>
    <dgm:cxn modelId="{328080FF-C47F-4F48-A015-5FA98E12B07E}" type="presParOf" srcId="{F0C5047F-657B-4B54-958B-295973B6AD42}" destId="{35DD25D7-D6E3-423C-B0D2-DDB54FAD9B97}" srcOrd="2" destOrd="0" presId="urn:microsoft.com/office/officeart/2005/8/layout/orgChart1"/>
    <dgm:cxn modelId="{A0BEA936-BEF2-4A38-B7C4-F9034B0EF84B}" type="presParOf" srcId="{F0C5047F-657B-4B54-958B-295973B6AD42}" destId="{3B9CD8C9-C5BE-4EE6-992F-45E23E155534}" srcOrd="3" destOrd="0" presId="urn:microsoft.com/office/officeart/2005/8/layout/orgChart1"/>
    <dgm:cxn modelId="{88E653AA-DE3E-45F4-86E9-17057DB333FC}" type="presParOf" srcId="{3B9CD8C9-C5BE-4EE6-992F-45E23E155534}" destId="{F3BACC27-D0C9-41FB-8740-6F40BA0774D3}" srcOrd="0" destOrd="0" presId="urn:microsoft.com/office/officeart/2005/8/layout/orgChart1"/>
    <dgm:cxn modelId="{9EF4CB03-23DB-4E78-B67C-AE33171FFC70}" type="presParOf" srcId="{F3BACC27-D0C9-41FB-8740-6F40BA0774D3}" destId="{7F4531FC-7667-42AE-90E9-51967525A73B}" srcOrd="0" destOrd="0" presId="urn:microsoft.com/office/officeart/2005/8/layout/orgChart1"/>
    <dgm:cxn modelId="{1BDF1671-BBB5-4F15-A7C5-F427FBA36006}" type="presParOf" srcId="{F3BACC27-D0C9-41FB-8740-6F40BA0774D3}" destId="{BD56FAAA-2242-4A4B-AC55-BE319E921B25}" srcOrd="1" destOrd="0" presId="urn:microsoft.com/office/officeart/2005/8/layout/orgChart1"/>
    <dgm:cxn modelId="{7CDF4F15-45CD-4E0C-B946-DCD5F5118111}" type="presParOf" srcId="{3B9CD8C9-C5BE-4EE6-992F-45E23E155534}" destId="{6B1B1A29-4E3E-4C11-B475-35528DE5D1F1}" srcOrd="1" destOrd="0" presId="urn:microsoft.com/office/officeart/2005/8/layout/orgChart1"/>
    <dgm:cxn modelId="{052923FF-EA12-4D8B-9C09-CC64963B7968}" type="presParOf" srcId="{3B9CD8C9-C5BE-4EE6-992F-45E23E155534}" destId="{761CBF92-C101-4C3F-A604-4B4B5C4988A1}" srcOrd="2" destOrd="0" presId="urn:microsoft.com/office/officeart/2005/8/layout/orgChart1"/>
    <dgm:cxn modelId="{56BF66B0-AB47-4EE5-AD99-B410E0966E8A}" type="presParOf" srcId="{F0C5047F-657B-4B54-958B-295973B6AD42}" destId="{E6A1CA98-B7B0-421C-BD80-1A0493CCD5F7}" srcOrd="4" destOrd="0" presId="urn:microsoft.com/office/officeart/2005/8/layout/orgChart1"/>
    <dgm:cxn modelId="{9AB14805-656D-44C3-A7D0-8C71A902109B}" type="presParOf" srcId="{F0C5047F-657B-4B54-958B-295973B6AD42}" destId="{73FF243F-E12C-4208-80AF-2ED3432B3A1D}" srcOrd="5" destOrd="0" presId="urn:microsoft.com/office/officeart/2005/8/layout/orgChart1"/>
    <dgm:cxn modelId="{409DA9F7-F01B-4357-A26F-08F81337CF6E}" type="presParOf" srcId="{73FF243F-E12C-4208-80AF-2ED3432B3A1D}" destId="{1E331802-551B-42EB-9975-4036E5033CEB}" srcOrd="0" destOrd="0" presId="urn:microsoft.com/office/officeart/2005/8/layout/orgChart1"/>
    <dgm:cxn modelId="{0F896CC3-8D44-4E32-AD30-B37D93C5192B}" type="presParOf" srcId="{1E331802-551B-42EB-9975-4036E5033CEB}" destId="{F325DDB0-7316-465C-84F1-33FA01B33BEF}" srcOrd="0" destOrd="0" presId="urn:microsoft.com/office/officeart/2005/8/layout/orgChart1"/>
    <dgm:cxn modelId="{BBF99E29-578F-40F7-9B48-550AD049E975}" type="presParOf" srcId="{1E331802-551B-42EB-9975-4036E5033CEB}" destId="{957903D5-BA3C-4689-AAA3-C9CBD155211F}" srcOrd="1" destOrd="0" presId="urn:microsoft.com/office/officeart/2005/8/layout/orgChart1"/>
    <dgm:cxn modelId="{805CE798-9CA9-414E-9B17-ED2EF519E008}" type="presParOf" srcId="{73FF243F-E12C-4208-80AF-2ED3432B3A1D}" destId="{781A13BA-815B-43B4-A630-2BA907C9F568}" srcOrd="1" destOrd="0" presId="urn:microsoft.com/office/officeart/2005/8/layout/orgChart1"/>
    <dgm:cxn modelId="{E95C321F-514A-4D9D-B85D-BAAF64227C74}" type="presParOf" srcId="{73FF243F-E12C-4208-80AF-2ED3432B3A1D}" destId="{FAEFEE98-D238-4554-9EAC-8188569A69A2}" srcOrd="2" destOrd="0" presId="urn:microsoft.com/office/officeart/2005/8/layout/orgChart1"/>
    <dgm:cxn modelId="{E0DBADEA-C745-4B67-8D29-3A96199F519A}" type="presParOf" srcId="{75C4BDCB-FBB9-4AE9-B048-8265C6A02FA7}" destId="{D13C6C31-BE4F-4C06-8E5C-F7DFC5E7E156}"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8EC39BF0-7E45-4D6B-844E-8ED75A5E9B73}" type="doc">
      <dgm:prSet loTypeId="urn:microsoft.com/office/officeart/2005/8/layout/target2" loCatId="relationship" qsTypeId="urn:microsoft.com/office/officeart/2005/8/quickstyle/simple2" qsCatId="simple" csTypeId="urn:microsoft.com/office/officeart/2005/8/colors/colorful2" csCatId="colorful" phldr="1"/>
      <dgm:spPr/>
      <dgm:t>
        <a:bodyPr/>
        <a:lstStyle/>
        <a:p>
          <a:endParaRPr lang="pl-PL"/>
        </a:p>
      </dgm:t>
    </dgm:pt>
    <dgm:pt modelId="{EC8DCD6E-91DB-496C-B9A1-1C3DDD440C36}">
      <dgm:prSet custT="1"/>
      <dgm:spPr/>
      <dgm:t>
        <a:bodyPr/>
        <a:lstStyle/>
        <a:p>
          <a:pPr algn="ctr"/>
          <a:r>
            <a:rPr lang="pl-PL" sz="4800" dirty="0">
              <a:effectLst>
                <a:outerShdw blurRad="38100" dist="38100" dir="2700000" algn="tl">
                  <a:srgbClr val="000000">
                    <a:alpha val="43137"/>
                  </a:srgbClr>
                </a:outerShdw>
              </a:effectLst>
            </a:rPr>
            <a:t>Odpływ z bezrobocia</a:t>
          </a:r>
        </a:p>
      </dgm:t>
    </dgm:pt>
    <dgm:pt modelId="{3DF8F8E9-C467-4888-8F96-66FF55557E55}" type="parTrans" cxnId="{723BEA9C-7E15-42AC-934B-453EE370116A}">
      <dgm:prSet/>
      <dgm:spPr/>
      <dgm:t>
        <a:bodyPr/>
        <a:lstStyle/>
        <a:p>
          <a:endParaRPr lang="pl-PL"/>
        </a:p>
      </dgm:t>
    </dgm:pt>
    <dgm:pt modelId="{91C3C5C0-908E-4A14-9823-0FDD9B2F0834}" type="sibTrans" cxnId="{723BEA9C-7E15-42AC-934B-453EE370116A}">
      <dgm:prSet/>
      <dgm:spPr/>
      <dgm:t>
        <a:bodyPr/>
        <a:lstStyle/>
        <a:p>
          <a:endParaRPr lang="pl-PL"/>
        </a:p>
      </dgm:t>
    </dgm:pt>
    <dgm:pt modelId="{9FC65EDB-1279-4FB9-AA89-3E3FC44731EA}" type="pres">
      <dgm:prSet presAssocID="{8EC39BF0-7E45-4D6B-844E-8ED75A5E9B73}" presName="Name0" presStyleCnt="0">
        <dgm:presLayoutVars>
          <dgm:chMax val="3"/>
          <dgm:chPref val="1"/>
          <dgm:dir/>
          <dgm:animLvl val="lvl"/>
          <dgm:resizeHandles/>
        </dgm:presLayoutVars>
      </dgm:prSet>
      <dgm:spPr/>
    </dgm:pt>
    <dgm:pt modelId="{E648A1EA-9B88-4E7E-928F-D2CF87C71926}" type="pres">
      <dgm:prSet presAssocID="{8EC39BF0-7E45-4D6B-844E-8ED75A5E9B73}" presName="outerBox" presStyleCnt="0"/>
      <dgm:spPr/>
    </dgm:pt>
    <dgm:pt modelId="{85186A71-ED66-40CE-8C25-E833B395CD7E}" type="pres">
      <dgm:prSet presAssocID="{8EC39BF0-7E45-4D6B-844E-8ED75A5E9B73}" presName="outerBoxParent" presStyleLbl="node1" presStyleIdx="0" presStyleCnt="1"/>
      <dgm:spPr/>
    </dgm:pt>
    <dgm:pt modelId="{9F9D88BF-8E9F-4F10-8673-05A2CC6486F8}" type="pres">
      <dgm:prSet presAssocID="{8EC39BF0-7E45-4D6B-844E-8ED75A5E9B73}" presName="outerBoxChildren" presStyleCnt="0"/>
      <dgm:spPr/>
    </dgm:pt>
  </dgm:ptLst>
  <dgm:cxnLst>
    <dgm:cxn modelId="{5644803E-CA9F-4EEA-BCF1-D7053575B629}" type="presOf" srcId="{EC8DCD6E-91DB-496C-B9A1-1C3DDD440C36}" destId="{85186A71-ED66-40CE-8C25-E833B395CD7E}" srcOrd="0" destOrd="0" presId="urn:microsoft.com/office/officeart/2005/8/layout/target2"/>
    <dgm:cxn modelId="{723BEA9C-7E15-42AC-934B-453EE370116A}" srcId="{8EC39BF0-7E45-4D6B-844E-8ED75A5E9B73}" destId="{EC8DCD6E-91DB-496C-B9A1-1C3DDD440C36}" srcOrd="0" destOrd="0" parTransId="{3DF8F8E9-C467-4888-8F96-66FF55557E55}" sibTransId="{91C3C5C0-908E-4A14-9823-0FDD9B2F0834}"/>
    <dgm:cxn modelId="{3B003BD8-4342-47EC-902D-762BCEAEA5D7}" type="presOf" srcId="{8EC39BF0-7E45-4D6B-844E-8ED75A5E9B73}" destId="{9FC65EDB-1279-4FB9-AA89-3E3FC44731EA}" srcOrd="0" destOrd="0" presId="urn:microsoft.com/office/officeart/2005/8/layout/target2"/>
    <dgm:cxn modelId="{6B3420EA-CBE0-4966-A032-FA4CA30D37F4}" type="presParOf" srcId="{9FC65EDB-1279-4FB9-AA89-3E3FC44731EA}" destId="{E648A1EA-9B88-4E7E-928F-D2CF87C71926}" srcOrd="0" destOrd="0" presId="urn:microsoft.com/office/officeart/2005/8/layout/target2"/>
    <dgm:cxn modelId="{9561DDF3-5A1E-4FC0-BFF9-E004B0C46181}" type="presParOf" srcId="{E648A1EA-9B88-4E7E-928F-D2CF87C71926}" destId="{85186A71-ED66-40CE-8C25-E833B395CD7E}" srcOrd="0" destOrd="0" presId="urn:microsoft.com/office/officeart/2005/8/layout/target2"/>
    <dgm:cxn modelId="{4BC03222-FA43-43FD-B679-6383E3D2F17D}" type="presParOf" srcId="{E648A1EA-9B88-4E7E-928F-D2CF87C71926}" destId="{9F9D88BF-8E9F-4F10-8673-05A2CC6486F8}" srcOrd="1" destOrd="0" presId="urn:microsoft.com/office/officeart/2005/8/layout/targe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FB3A16E1-539D-4EBD-B868-7CB29C1898D0}"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pl-PL"/>
        </a:p>
      </dgm:t>
    </dgm:pt>
    <dgm:pt modelId="{0E706879-578F-4B2C-A2E8-D9F38F3FD209}">
      <dgm:prSet/>
      <dgm:spPr/>
      <dgm:t>
        <a:bodyPr/>
        <a:lstStyle/>
        <a:p>
          <a:r>
            <a:rPr lang="pl-PL" dirty="0"/>
            <a:t>W okresie od stycznia do maja br. z ewidencji PUP w Koninie wyłączone zostały  3 474 osoby bezrobotne. W porównaniu                                 z analogicznym okresem roku poprzedniego nastąpił wzrost wyrejestrowań o 11,6%.</a:t>
          </a:r>
        </a:p>
      </dgm:t>
    </dgm:pt>
    <dgm:pt modelId="{1EAA8A0B-D714-4D15-984B-ACADE5E465AF}" type="parTrans" cxnId="{AD001FCB-48FD-4470-B202-4D27DB6699F0}">
      <dgm:prSet/>
      <dgm:spPr/>
      <dgm:t>
        <a:bodyPr/>
        <a:lstStyle/>
        <a:p>
          <a:endParaRPr lang="pl-PL"/>
        </a:p>
      </dgm:t>
    </dgm:pt>
    <dgm:pt modelId="{D0DD3001-B4A9-4F61-B3AB-532A76806B94}" type="sibTrans" cxnId="{AD001FCB-48FD-4470-B202-4D27DB6699F0}">
      <dgm:prSet/>
      <dgm:spPr/>
      <dgm:t>
        <a:bodyPr/>
        <a:lstStyle/>
        <a:p>
          <a:endParaRPr lang="pl-PL"/>
        </a:p>
      </dgm:t>
    </dgm:pt>
    <dgm:pt modelId="{8EDD7F2C-066A-41FE-858E-A4B21BA5E8DF}">
      <dgm:prSet/>
      <dgm:spPr/>
      <dgm:t>
        <a:bodyPr/>
        <a:lstStyle/>
        <a:p>
          <a:r>
            <a:rPr lang="pl-PL" dirty="0"/>
            <a:t>Głównymi powodami </a:t>
          </a:r>
          <a:r>
            <a:rPr lang="pl-PL" dirty="0" err="1"/>
            <a:t>wyłączeń</a:t>
          </a:r>
          <a:r>
            <a:rPr lang="pl-PL" dirty="0"/>
            <a:t> z rejestru było:</a:t>
          </a:r>
        </a:p>
      </dgm:t>
    </dgm:pt>
    <dgm:pt modelId="{C79409A6-0012-4DAA-8C09-DB2949D2D9A4}" type="parTrans" cxnId="{306B4CE9-CC62-408D-A62E-B5E201AC4AB4}">
      <dgm:prSet/>
      <dgm:spPr/>
      <dgm:t>
        <a:bodyPr/>
        <a:lstStyle/>
        <a:p>
          <a:endParaRPr lang="pl-PL"/>
        </a:p>
      </dgm:t>
    </dgm:pt>
    <dgm:pt modelId="{9599FFD3-5E8A-4084-9402-EA95B4B0C41E}" type="sibTrans" cxnId="{306B4CE9-CC62-408D-A62E-B5E201AC4AB4}">
      <dgm:prSet/>
      <dgm:spPr/>
      <dgm:t>
        <a:bodyPr/>
        <a:lstStyle/>
        <a:p>
          <a:endParaRPr lang="pl-PL"/>
        </a:p>
      </dgm:t>
    </dgm:pt>
    <dgm:pt modelId="{A3284C7D-3EBF-4F9F-BD0E-272FDB531217}">
      <dgm:prSet/>
      <dgm:spPr/>
      <dgm:t>
        <a:bodyPr/>
        <a:lstStyle/>
        <a:p>
          <a:r>
            <a:rPr lang="pl-PL" dirty="0"/>
            <a:t>Podjęcie pracy (54,7%)                                                          -w tym niesubsydiowanej (73%)</a:t>
          </a:r>
        </a:p>
      </dgm:t>
    </dgm:pt>
    <dgm:pt modelId="{0703CBCE-A24E-47B6-AFDA-F3445B0CFCD8}" type="parTrans" cxnId="{620BF24C-DE6B-4B70-AF4C-85D94AEE5E10}">
      <dgm:prSet/>
      <dgm:spPr/>
      <dgm:t>
        <a:bodyPr/>
        <a:lstStyle/>
        <a:p>
          <a:endParaRPr lang="pl-PL"/>
        </a:p>
      </dgm:t>
    </dgm:pt>
    <dgm:pt modelId="{D3762622-AA7A-48B2-ACEE-37223C4B7851}" type="sibTrans" cxnId="{620BF24C-DE6B-4B70-AF4C-85D94AEE5E10}">
      <dgm:prSet/>
      <dgm:spPr/>
      <dgm:t>
        <a:bodyPr/>
        <a:lstStyle/>
        <a:p>
          <a:endParaRPr lang="pl-PL"/>
        </a:p>
      </dgm:t>
    </dgm:pt>
    <dgm:pt modelId="{B04AB225-F335-486A-B1D1-BC8C83315061}">
      <dgm:prSet/>
      <dgm:spPr/>
      <dgm:t>
        <a:bodyPr/>
        <a:lstStyle/>
        <a:p>
          <a:r>
            <a:rPr lang="pl-PL" dirty="0"/>
            <a:t>Dobrowolna rezygnacja ze statusu bezrobotnego (9,2%)</a:t>
          </a:r>
        </a:p>
      </dgm:t>
    </dgm:pt>
    <dgm:pt modelId="{3FE82E88-1ABD-4C77-9189-A4B83A9D7DA5}" type="parTrans" cxnId="{62EBDE99-C416-46B8-B549-AC45874C0B16}">
      <dgm:prSet/>
      <dgm:spPr/>
      <dgm:t>
        <a:bodyPr/>
        <a:lstStyle/>
        <a:p>
          <a:endParaRPr lang="pl-PL"/>
        </a:p>
      </dgm:t>
    </dgm:pt>
    <dgm:pt modelId="{1D3FED09-F2A9-4210-97EB-E230A57E077A}" type="sibTrans" cxnId="{62EBDE99-C416-46B8-B549-AC45874C0B16}">
      <dgm:prSet/>
      <dgm:spPr/>
      <dgm:t>
        <a:bodyPr/>
        <a:lstStyle/>
        <a:p>
          <a:endParaRPr lang="pl-PL"/>
        </a:p>
      </dgm:t>
    </dgm:pt>
    <dgm:pt modelId="{40E6122D-1830-4083-9714-836811403785}">
      <dgm:prSet/>
      <dgm:spPr/>
      <dgm:t>
        <a:bodyPr/>
        <a:lstStyle/>
        <a:p>
          <a:r>
            <a:rPr lang="pl-PL" dirty="0"/>
            <a:t>Niepotwierdzenie gotowości do podjęcia pracy (12,9%)</a:t>
          </a:r>
        </a:p>
      </dgm:t>
    </dgm:pt>
    <dgm:pt modelId="{251885FD-8CB5-456A-B57A-6C618C667856}" type="parTrans" cxnId="{E377B553-5F0D-4710-9B66-D890C3BC3241}">
      <dgm:prSet/>
      <dgm:spPr/>
      <dgm:t>
        <a:bodyPr/>
        <a:lstStyle/>
        <a:p>
          <a:endParaRPr lang="pl-PL"/>
        </a:p>
      </dgm:t>
    </dgm:pt>
    <dgm:pt modelId="{19249BEC-9A2C-4419-9A71-C3A9B4FE9384}" type="sibTrans" cxnId="{E377B553-5F0D-4710-9B66-D890C3BC3241}">
      <dgm:prSet/>
      <dgm:spPr/>
      <dgm:t>
        <a:bodyPr/>
        <a:lstStyle/>
        <a:p>
          <a:endParaRPr lang="pl-PL"/>
        </a:p>
      </dgm:t>
    </dgm:pt>
    <dgm:pt modelId="{52BF45FB-83B3-46D8-BE91-14D52B196A37}" type="pres">
      <dgm:prSet presAssocID="{FB3A16E1-539D-4EBD-B868-7CB29C1898D0}" presName="CompostProcess" presStyleCnt="0">
        <dgm:presLayoutVars>
          <dgm:dir/>
          <dgm:resizeHandles val="exact"/>
        </dgm:presLayoutVars>
      </dgm:prSet>
      <dgm:spPr/>
    </dgm:pt>
    <dgm:pt modelId="{FFA00A19-3CED-483D-8F11-310B9B374A0D}" type="pres">
      <dgm:prSet presAssocID="{FB3A16E1-539D-4EBD-B868-7CB29C1898D0}" presName="arrow" presStyleLbl="bgShp" presStyleIdx="0" presStyleCnt="1"/>
      <dgm:spPr/>
    </dgm:pt>
    <dgm:pt modelId="{AFA42534-5D69-4A14-A7FA-421FFAC17090}" type="pres">
      <dgm:prSet presAssocID="{FB3A16E1-539D-4EBD-B868-7CB29C1898D0}" presName="linearProcess" presStyleCnt="0"/>
      <dgm:spPr/>
    </dgm:pt>
    <dgm:pt modelId="{9894DC8B-49CF-4D47-A552-7D974049BD54}" type="pres">
      <dgm:prSet presAssocID="{0E706879-578F-4B2C-A2E8-D9F38F3FD209}" presName="textNode" presStyleLbl="node1" presStyleIdx="0" presStyleCnt="2" custScaleY="111900">
        <dgm:presLayoutVars>
          <dgm:bulletEnabled val="1"/>
        </dgm:presLayoutVars>
      </dgm:prSet>
      <dgm:spPr/>
    </dgm:pt>
    <dgm:pt modelId="{CC4C3497-5667-448D-8EDE-DDB14E1925B6}" type="pres">
      <dgm:prSet presAssocID="{D0DD3001-B4A9-4F61-B3AB-532A76806B94}" presName="sibTrans" presStyleCnt="0"/>
      <dgm:spPr/>
    </dgm:pt>
    <dgm:pt modelId="{1ACD6856-D048-4A81-8A99-3CE829A3E8DB}" type="pres">
      <dgm:prSet presAssocID="{8EDD7F2C-066A-41FE-858E-A4B21BA5E8DF}" presName="textNode" presStyleLbl="node1" presStyleIdx="1" presStyleCnt="2" custScaleY="162489">
        <dgm:presLayoutVars>
          <dgm:bulletEnabled val="1"/>
        </dgm:presLayoutVars>
      </dgm:prSet>
      <dgm:spPr/>
    </dgm:pt>
  </dgm:ptLst>
  <dgm:cxnLst>
    <dgm:cxn modelId="{2E987C2E-167F-4C80-9CCB-AE32B89A6A9C}" type="presOf" srcId="{40E6122D-1830-4083-9714-836811403785}" destId="{1ACD6856-D048-4A81-8A99-3CE829A3E8DB}" srcOrd="0" destOrd="2" presId="urn:microsoft.com/office/officeart/2005/8/layout/hProcess9"/>
    <dgm:cxn modelId="{620BF24C-DE6B-4B70-AF4C-85D94AEE5E10}" srcId="{8EDD7F2C-066A-41FE-858E-A4B21BA5E8DF}" destId="{A3284C7D-3EBF-4F9F-BD0E-272FDB531217}" srcOrd="0" destOrd="0" parTransId="{0703CBCE-A24E-47B6-AFDA-F3445B0CFCD8}" sibTransId="{D3762622-AA7A-48B2-ACEE-37223C4B7851}"/>
    <dgm:cxn modelId="{E377B553-5F0D-4710-9B66-D890C3BC3241}" srcId="{8EDD7F2C-066A-41FE-858E-A4B21BA5E8DF}" destId="{40E6122D-1830-4083-9714-836811403785}" srcOrd="1" destOrd="0" parTransId="{251885FD-8CB5-456A-B57A-6C618C667856}" sibTransId="{19249BEC-9A2C-4419-9A71-C3A9B4FE9384}"/>
    <dgm:cxn modelId="{8ADFEB8F-2793-4984-990A-6D449165AD90}" type="presOf" srcId="{B04AB225-F335-486A-B1D1-BC8C83315061}" destId="{1ACD6856-D048-4A81-8A99-3CE829A3E8DB}" srcOrd="0" destOrd="3" presId="urn:microsoft.com/office/officeart/2005/8/layout/hProcess9"/>
    <dgm:cxn modelId="{D4AF2192-860E-4691-A52E-3284E77EF147}" type="presOf" srcId="{8EDD7F2C-066A-41FE-858E-A4B21BA5E8DF}" destId="{1ACD6856-D048-4A81-8A99-3CE829A3E8DB}" srcOrd="0" destOrd="0" presId="urn:microsoft.com/office/officeart/2005/8/layout/hProcess9"/>
    <dgm:cxn modelId="{62EBDE99-C416-46B8-B549-AC45874C0B16}" srcId="{8EDD7F2C-066A-41FE-858E-A4B21BA5E8DF}" destId="{B04AB225-F335-486A-B1D1-BC8C83315061}" srcOrd="2" destOrd="0" parTransId="{3FE82E88-1ABD-4C77-9189-A4B83A9D7DA5}" sibTransId="{1D3FED09-F2A9-4210-97EB-E230A57E077A}"/>
    <dgm:cxn modelId="{FAD6BAA8-B728-4818-A8AB-EEC16CCFD646}" type="presOf" srcId="{0E706879-578F-4B2C-A2E8-D9F38F3FD209}" destId="{9894DC8B-49CF-4D47-A552-7D974049BD54}" srcOrd="0" destOrd="0" presId="urn:microsoft.com/office/officeart/2005/8/layout/hProcess9"/>
    <dgm:cxn modelId="{AD001FCB-48FD-4470-B202-4D27DB6699F0}" srcId="{FB3A16E1-539D-4EBD-B868-7CB29C1898D0}" destId="{0E706879-578F-4B2C-A2E8-D9F38F3FD209}" srcOrd="0" destOrd="0" parTransId="{1EAA8A0B-D714-4D15-984B-ACADE5E465AF}" sibTransId="{D0DD3001-B4A9-4F61-B3AB-532A76806B94}"/>
    <dgm:cxn modelId="{013DE3D5-0529-478F-84B8-56424452233D}" type="presOf" srcId="{A3284C7D-3EBF-4F9F-BD0E-272FDB531217}" destId="{1ACD6856-D048-4A81-8A99-3CE829A3E8DB}" srcOrd="0" destOrd="1" presId="urn:microsoft.com/office/officeart/2005/8/layout/hProcess9"/>
    <dgm:cxn modelId="{306B4CE9-CC62-408D-A62E-B5E201AC4AB4}" srcId="{FB3A16E1-539D-4EBD-B868-7CB29C1898D0}" destId="{8EDD7F2C-066A-41FE-858E-A4B21BA5E8DF}" srcOrd="1" destOrd="0" parTransId="{C79409A6-0012-4DAA-8C09-DB2949D2D9A4}" sibTransId="{9599FFD3-5E8A-4084-9402-EA95B4B0C41E}"/>
    <dgm:cxn modelId="{A329C3F4-6D72-4681-98D1-7B3CAB90D4C6}" type="presOf" srcId="{FB3A16E1-539D-4EBD-B868-7CB29C1898D0}" destId="{52BF45FB-83B3-46D8-BE91-14D52B196A37}" srcOrd="0" destOrd="0" presId="urn:microsoft.com/office/officeart/2005/8/layout/hProcess9"/>
    <dgm:cxn modelId="{2A96FC64-79AB-479F-B3BC-3AF4A7DF6E62}" type="presParOf" srcId="{52BF45FB-83B3-46D8-BE91-14D52B196A37}" destId="{FFA00A19-3CED-483D-8F11-310B9B374A0D}" srcOrd="0" destOrd="0" presId="urn:microsoft.com/office/officeart/2005/8/layout/hProcess9"/>
    <dgm:cxn modelId="{07119172-9505-4EDA-AB54-9C0854DC3B7C}" type="presParOf" srcId="{52BF45FB-83B3-46D8-BE91-14D52B196A37}" destId="{AFA42534-5D69-4A14-A7FA-421FFAC17090}" srcOrd="1" destOrd="0" presId="urn:microsoft.com/office/officeart/2005/8/layout/hProcess9"/>
    <dgm:cxn modelId="{4477B4F2-46C0-4F2B-92B2-EFC7DB26FB8D}" type="presParOf" srcId="{AFA42534-5D69-4A14-A7FA-421FFAC17090}" destId="{9894DC8B-49CF-4D47-A552-7D974049BD54}" srcOrd="0" destOrd="0" presId="urn:microsoft.com/office/officeart/2005/8/layout/hProcess9"/>
    <dgm:cxn modelId="{83A93773-5990-44BE-B760-879E38BC208D}" type="presParOf" srcId="{AFA42534-5D69-4A14-A7FA-421FFAC17090}" destId="{CC4C3497-5667-448D-8EDE-DDB14E1925B6}" srcOrd="1" destOrd="0" presId="urn:microsoft.com/office/officeart/2005/8/layout/hProcess9"/>
    <dgm:cxn modelId="{0EC64D39-F669-482E-A3EA-799948D91EAA}" type="presParOf" srcId="{AFA42534-5D69-4A14-A7FA-421FFAC17090}" destId="{1ACD6856-D048-4A81-8A99-3CE829A3E8DB}" srcOrd="2" destOrd="0" presId="urn:microsoft.com/office/officeart/2005/8/layout/hProcess9"/>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AE8D819D-765E-4AA2-AFF3-E758057513FC}" type="doc">
      <dgm:prSet loTypeId="urn:microsoft.com/office/officeart/2005/8/layout/vList2" loCatId="list" qsTypeId="urn:microsoft.com/office/officeart/2005/8/quickstyle/3d2" qsCatId="3D" csTypeId="urn:microsoft.com/office/officeart/2005/8/colors/accent3_5" csCatId="accent3" phldr="1"/>
      <dgm:spPr/>
      <dgm:t>
        <a:bodyPr/>
        <a:lstStyle/>
        <a:p>
          <a:endParaRPr lang="pl-PL"/>
        </a:p>
      </dgm:t>
    </dgm:pt>
    <dgm:pt modelId="{439B10E6-8201-4719-9E54-D841BDF4391C}">
      <dgm:prSet/>
      <dgm:spPr>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ctr"/>
          <a:r>
            <a:rPr lang="pl-PL" dirty="0">
              <a:solidFill>
                <a:schemeClr val="tx1"/>
              </a:solidFill>
              <a:latin typeface="Arial Rounded MT Bold" panose="020F0704030504030204" pitchFamily="34" charset="0"/>
            </a:rPr>
            <a:t>Bezrobotni wg wykształcenia</a:t>
          </a:r>
        </a:p>
      </dgm:t>
    </dgm:pt>
    <dgm:pt modelId="{0EDDFC69-B1B9-4631-9B82-EC3EA30987ED}" type="parTrans" cxnId="{BEDC2648-572E-406F-B934-C9565D1263C3}">
      <dgm:prSet/>
      <dgm:spPr/>
      <dgm:t>
        <a:bodyPr/>
        <a:lstStyle/>
        <a:p>
          <a:endParaRPr lang="pl-PL"/>
        </a:p>
      </dgm:t>
    </dgm:pt>
    <dgm:pt modelId="{ABBE6C5A-02D3-494F-8417-4CE38964A5E4}" type="sibTrans" cxnId="{BEDC2648-572E-406F-B934-C9565D1263C3}">
      <dgm:prSet/>
      <dgm:spPr/>
      <dgm:t>
        <a:bodyPr/>
        <a:lstStyle/>
        <a:p>
          <a:endParaRPr lang="pl-PL"/>
        </a:p>
      </dgm:t>
    </dgm:pt>
    <dgm:pt modelId="{30A9D63B-3E3C-4A3C-8CA0-CD69BD1B8EE2}" type="pres">
      <dgm:prSet presAssocID="{AE8D819D-765E-4AA2-AFF3-E758057513FC}" presName="linear" presStyleCnt="0">
        <dgm:presLayoutVars>
          <dgm:animLvl val="lvl"/>
          <dgm:resizeHandles val="exact"/>
        </dgm:presLayoutVars>
      </dgm:prSet>
      <dgm:spPr/>
    </dgm:pt>
    <dgm:pt modelId="{8023E531-3BBF-49E6-B185-F6ADE6A903A2}" type="pres">
      <dgm:prSet presAssocID="{439B10E6-8201-4719-9E54-D841BDF4391C}" presName="parentText" presStyleLbl="node1" presStyleIdx="0" presStyleCnt="1" custLinFactNeighborY="-21863">
        <dgm:presLayoutVars>
          <dgm:chMax val="0"/>
          <dgm:bulletEnabled val="1"/>
        </dgm:presLayoutVars>
      </dgm:prSet>
      <dgm:spPr/>
    </dgm:pt>
  </dgm:ptLst>
  <dgm:cxnLst>
    <dgm:cxn modelId="{BEDC2648-572E-406F-B934-C9565D1263C3}" srcId="{AE8D819D-765E-4AA2-AFF3-E758057513FC}" destId="{439B10E6-8201-4719-9E54-D841BDF4391C}" srcOrd="0" destOrd="0" parTransId="{0EDDFC69-B1B9-4631-9B82-EC3EA30987ED}" sibTransId="{ABBE6C5A-02D3-494F-8417-4CE38964A5E4}"/>
    <dgm:cxn modelId="{4E303468-3E54-4DA1-9851-6BDF567B11E2}" type="presOf" srcId="{AE8D819D-765E-4AA2-AFF3-E758057513FC}" destId="{30A9D63B-3E3C-4A3C-8CA0-CD69BD1B8EE2}" srcOrd="0" destOrd="0" presId="urn:microsoft.com/office/officeart/2005/8/layout/vList2"/>
    <dgm:cxn modelId="{05AE7AA9-AD00-4EAB-9509-F3C0EFBF88B0}" type="presOf" srcId="{439B10E6-8201-4719-9E54-D841BDF4391C}" destId="{8023E531-3BBF-49E6-B185-F6ADE6A903A2}" srcOrd="0" destOrd="0" presId="urn:microsoft.com/office/officeart/2005/8/layout/vList2"/>
    <dgm:cxn modelId="{8F2B22E1-54F5-49EF-AE53-B920F615116E}" type="presParOf" srcId="{30A9D63B-3E3C-4A3C-8CA0-CD69BD1B8EE2}" destId="{8023E531-3BBF-49E6-B185-F6ADE6A903A2}"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0B346767-E5F5-4C5F-A3C5-44A85AF7FC25}" type="doc">
      <dgm:prSet loTypeId="urn:microsoft.com/office/officeart/2005/8/layout/list1" loCatId="list" qsTypeId="urn:microsoft.com/office/officeart/2005/8/quickstyle/3d3" qsCatId="3D" csTypeId="urn:microsoft.com/office/officeart/2005/8/colors/accent1_2" csCatId="accent1" phldr="1"/>
      <dgm:spPr/>
      <dgm:t>
        <a:bodyPr/>
        <a:lstStyle/>
        <a:p>
          <a:endParaRPr lang="pl-PL"/>
        </a:p>
      </dgm:t>
    </dgm:pt>
    <dgm:pt modelId="{5C92ADFE-3588-4B0D-BF86-93B988F9685E}">
      <dgm:prSet/>
      <dgm:spPr>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ctr"/>
          <a:r>
            <a:rPr lang="pl-PL" dirty="0"/>
            <a:t>Bezrobotni wg wieku</a:t>
          </a:r>
        </a:p>
      </dgm:t>
    </dgm:pt>
    <dgm:pt modelId="{63A8CEC4-393B-49DD-A5EC-F51C65EC3081}" type="parTrans" cxnId="{A4CD1D5B-73C2-4CB2-BEAC-76A4097DAA97}">
      <dgm:prSet/>
      <dgm:spPr/>
      <dgm:t>
        <a:bodyPr/>
        <a:lstStyle/>
        <a:p>
          <a:endParaRPr lang="pl-PL"/>
        </a:p>
      </dgm:t>
    </dgm:pt>
    <dgm:pt modelId="{46F68E46-5294-4656-A11F-80B7917D049E}" type="sibTrans" cxnId="{A4CD1D5B-73C2-4CB2-BEAC-76A4097DAA97}">
      <dgm:prSet/>
      <dgm:spPr/>
      <dgm:t>
        <a:bodyPr/>
        <a:lstStyle/>
        <a:p>
          <a:endParaRPr lang="pl-PL"/>
        </a:p>
      </dgm:t>
    </dgm:pt>
    <dgm:pt modelId="{728F1C12-A339-4267-8912-F941597BE325}" type="pres">
      <dgm:prSet presAssocID="{0B346767-E5F5-4C5F-A3C5-44A85AF7FC25}" presName="linear" presStyleCnt="0">
        <dgm:presLayoutVars>
          <dgm:dir/>
          <dgm:animLvl val="lvl"/>
          <dgm:resizeHandles val="exact"/>
        </dgm:presLayoutVars>
      </dgm:prSet>
      <dgm:spPr/>
    </dgm:pt>
    <dgm:pt modelId="{C7C9908C-6388-4C3B-A510-BA4725510041}" type="pres">
      <dgm:prSet presAssocID="{5C92ADFE-3588-4B0D-BF86-93B988F9685E}" presName="parentLin" presStyleCnt="0"/>
      <dgm:spPr/>
    </dgm:pt>
    <dgm:pt modelId="{FBC208D5-02CC-45ED-B6A9-06F12F480D96}" type="pres">
      <dgm:prSet presAssocID="{5C92ADFE-3588-4B0D-BF86-93B988F9685E}" presName="parentLeftMargin" presStyleLbl="node1" presStyleIdx="0" presStyleCnt="1"/>
      <dgm:spPr/>
    </dgm:pt>
    <dgm:pt modelId="{1A8A31D7-6D14-423C-886D-30CD187088AF}" type="pres">
      <dgm:prSet presAssocID="{5C92ADFE-3588-4B0D-BF86-93B988F9685E}" presName="parentText" presStyleLbl="node1" presStyleIdx="0" presStyleCnt="1" custLinFactNeighborX="68398" custLinFactNeighborY="33409">
        <dgm:presLayoutVars>
          <dgm:chMax val="0"/>
          <dgm:bulletEnabled val="1"/>
        </dgm:presLayoutVars>
      </dgm:prSet>
      <dgm:spPr/>
    </dgm:pt>
    <dgm:pt modelId="{D95172A8-EA91-48F5-994E-996BDA31A81C}" type="pres">
      <dgm:prSet presAssocID="{5C92ADFE-3588-4B0D-BF86-93B988F9685E}" presName="negativeSpace" presStyleCnt="0"/>
      <dgm:spPr/>
    </dgm:pt>
    <dgm:pt modelId="{62965E17-15A6-41CA-919B-DCE036A2B7DD}" type="pres">
      <dgm:prSet presAssocID="{5C92ADFE-3588-4B0D-BF86-93B988F9685E}" presName="childText" presStyleLbl="conFgAcc1" presStyleIdx="0" presStyleCnt="1" custLinFactNeighborY="-13274">
        <dgm:presLayoutVars>
          <dgm:bulletEnabled val="1"/>
        </dgm:presLayoutVars>
      </dgm:prSet>
      <dgm:spPr>
        <a:solidFill>
          <a:schemeClr val="accent1">
            <a:alpha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300000">
          <a:bevelT w="190500" h="38100"/>
        </a:sp3d>
      </dgm:spPr>
    </dgm:pt>
  </dgm:ptLst>
  <dgm:cxnLst>
    <dgm:cxn modelId="{A4CD1D5B-73C2-4CB2-BEAC-76A4097DAA97}" srcId="{0B346767-E5F5-4C5F-A3C5-44A85AF7FC25}" destId="{5C92ADFE-3588-4B0D-BF86-93B988F9685E}" srcOrd="0" destOrd="0" parTransId="{63A8CEC4-393B-49DD-A5EC-F51C65EC3081}" sibTransId="{46F68E46-5294-4656-A11F-80B7917D049E}"/>
    <dgm:cxn modelId="{F8961E65-D657-4C77-9D99-6EEA0745AD9C}" type="presOf" srcId="{5C92ADFE-3588-4B0D-BF86-93B988F9685E}" destId="{FBC208D5-02CC-45ED-B6A9-06F12F480D96}" srcOrd="0" destOrd="0" presId="urn:microsoft.com/office/officeart/2005/8/layout/list1"/>
    <dgm:cxn modelId="{D1F1FF85-5BC0-42C3-B919-A3C75F931236}" type="presOf" srcId="{5C92ADFE-3588-4B0D-BF86-93B988F9685E}" destId="{1A8A31D7-6D14-423C-886D-30CD187088AF}" srcOrd="1" destOrd="0" presId="urn:microsoft.com/office/officeart/2005/8/layout/list1"/>
    <dgm:cxn modelId="{D04AEFD7-24B3-4B11-BD91-4DAF28C6D61F}" type="presOf" srcId="{0B346767-E5F5-4C5F-A3C5-44A85AF7FC25}" destId="{728F1C12-A339-4267-8912-F941597BE325}" srcOrd="0" destOrd="0" presId="urn:microsoft.com/office/officeart/2005/8/layout/list1"/>
    <dgm:cxn modelId="{835F79AC-EBB4-4809-A6A9-490F15E8D3BD}" type="presParOf" srcId="{728F1C12-A339-4267-8912-F941597BE325}" destId="{C7C9908C-6388-4C3B-A510-BA4725510041}" srcOrd="0" destOrd="0" presId="urn:microsoft.com/office/officeart/2005/8/layout/list1"/>
    <dgm:cxn modelId="{2469ABC3-BAAD-43B4-B6BA-D5D40F737B9F}" type="presParOf" srcId="{C7C9908C-6388-4C3B-A510-BA4725510041}" destId="{FBC208D5-02CC-45ED-B6A9-06F12F480D96}" srcOrd="0" destOrd="0" presId="urn:microsoft.com/office/officeart/2005/8/layout/list1"/>
    <dgm:cxn modelId="{B6CBBD44-C04D-4C13-B1EB-9E21E94D52A2}" type="presParOf" srcId="{C7C9908C-6388-4C3B-A510-BA4725510041}" destId="{1A8A31D7-6D14-423C-886D-30CD187088AF}" srcOrd="1" destOrd="0" presId="urn:microsoft.com/office/officeart/2005/8/layout/list1"/>
    <dgm:cxn modelId="{67D18479-E4BB-4F03-A41E-46F56F5196F7}" type="presParOf" srcId="{728F1C12-A339-4267-8912-F941597BE325}" destId="{D95172A8-EA91-48F5-994E-996BDA31A81C}" srcOrd="1" destOrd="0" presId="urn:microsoft.com/office/officeart/2005/8/layout/list1"/>
    <dgm:cxn modelId="{231E13F0-BC7E-4284-98A0-AB7F7F381B3D}" type="presParOf" srcId="{728F1C12-A339-4267-8912-F941597BE325}" destId="{62965E17-15A6-41CA-919B-DCE036A2B7DD}"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C91635C2-D12D-4B04-835B-58588A36DB13}" type="doc">
      <dgm:prSet loTypeId="urn:microsoft.com/office/officeart/2009/3/layout/CircleRelationship" loCatId="relationship" qsTypeId="urn:microsoft.com/office/officeart/2005/8/quickstyle/3d2" qsCatId="3D" csTypeId="urn:microsoft.com/office/officeart/2005/8/colors/accent1_2" csCatId="accent1" phldr="1"/>
      <dgm:spPr/>
      <dgm:t>
        <a:bodyPr/>
        <a:lstStyle/>
        <a:p>
          <a:endParaRPr lang="pl-PL"/>
        </a:p>
      </dgm:t>
    </dgm:pt>
    <dgm:pt modelId="{8C998467-8B43-4E68-9FA3-72FC6477BD90}" type="pres">
      <dgm:prSet presAssocID="{C91635C2-D12D-4B04-835B-58588A36DB13}" presName="Name0" presStyleCnt="0">
        <dgm:presLayoutVars>
          <dgm:chMax val="1"/>
          <dgm:chPref val="1"/>
        </dgm:presLayoutVars>
      </dgm:prSet>
      <dgm:spPr/>
    </dgm:pt>
  </dgm:ptLst>
  <dgm:cxnLst>
    <dgm:cxn modelId="{87F85340-ABC9-4D49-B037-56DBA9CD03C7}" type="presOf" srcId="{C91635C2-D12D-4B04-835B-58588A36DB13}" destId="{8C998467-8B43-4E68-9FA3-72FC6477BD90}" srcOrd="0" destOrd="0" presId="urn:microsoft.com/office/officeart/2009/3/layout/CircleRelationship"/>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6219A1B0-C6DE-4893-9090-3FE0E0C1551F}" type="doc">
      <dgm:prSet loTypeId="urn:microsoft.com/office/officeart/2005/8/layout/process1" loCatId="process" qsTypeId="urn:microsoft.com/office/officeart/2005/8/quickstyle/simple1" qsCatId="simple" csTypeId="urn:microsoft.com/office/officeart/2005/8/colors/accent6_5" csCatId="accent6"/>
      <dgm:spPr/>
      <dgm:t>
        <a:bodyPr/>
        <a:lstStyle/>
        <a:p>
          <a:endParaRPr lang="pl-PL"/>
        </a:p>
      </dgm:t>
    </dgm:pt>
    <dgm:pt modelId="{5AD1C7C4-333C-47BF-9605-925517B36622}">
      <dgm:prSet/>
      <dgm:spPr/>
      <dgm:t>
        <a:bodyPr/>
        <a:lstStyle/>
        <a:p>
          <a:r>
            <a:rPr lang="pl-PL"/>
            <a:t>Bezrobotni wg zawodów</a:t>
          </a:r>
        </a:p>
      </dgm:t>
    </dgm:pt>
    <dgm:pt modelId="{B3CD0286-F1D6-4011-A711-A7A4F4EC4B0E}" type="parTrans" cxnId="{77EA18E3-4613-49F2-8D16-6CD2CD94A6FD}">
      <dgm:prSet/>
      <dgm:spPr/>
      <dgm:t>
        <a:bodyPr/>
        <a:lstStyle/>
        <a:p>
          <a:endParaRPr lang="pl-PL"/>
        </a:p>
      </dgm:t>
    </dgm:pt>
    <dgm:pt modelId="{A61D615E-906A-4071-A7D0-4367BEFBC2D9}" type="sibTrans" cxnId="{77EA18E3-4613-49F2-8D16-6CD2CD94A6FD}">
      <dgm:prSet/>
      <dgm:spPr/>
      <dgm:t>
        <a:bodyPr/>
        <a:lstStyle/>
        <a:p>
          <a:endParaRPr lang="pl-PL"/>
        </a:p>
      </dgm:t>
    </dgm:pt>
    <dgm:pt modelId="{73C52DDE-ED10-4CEF-9C45-0D3A464145F4}" type="pres">
      <dgm:prSet presAssocID="{6219A1B0-C6DE-4893-9090-3FE0E0C1551F}" presName="Name0" presStyleCnt="0">
        <dgm:presLayoutVars>
          <dgm:dir/>
          <dgm:resizeHandles val="exact"/>
        </dgm:presLayoutVars>
      </dgm:prSet>
      <dgm:spPr/>
    </dgm:pt>
    <dgm:pt modelId="{2424EC30-DC45-4F31-9A9B-7F5E89A6CAF6}" type="pres">
      <dgm:prSet presAssocID="{5AD1C7C4-333C-47BF-9605-925517B36622}" presName="node" presStyleLbl="node1" presStyleIdx="0" presStyleCnt="1">
        <dgm:presLayoutVars>
          <dgm:bulletEnabled val="1"/>
        </dgm:presLayoutVars>
      </dgm:prSet>
      <dgm:spPr/>
    </dgm:pt>
  </dgm:ptLst>
  <dgm:cxnLst>
    <dgm:cxn modelId="{B43A4528-143B-4681-8979-8CE3EAD68766}" type="presOf" srcId="{6219A1B0-C6DE-4893-9090-3FE0E0C1551F}" destId="{73C52DDE-ED10-4CEF-9C45-0D3A464145F4}" srcOrd="0" destOrd="0" presId="urn:microsoft.com/office/officeart/2005/8/layout/process1"/>
    <dgm:cxn modelId="{AA89DD93-5FB7-461F-8775-A7E4D0DC6A1B}" type="presOf" srcId="{5AD1C7C4-333C-47BF-9605-925517B36622}" destId="{2424EC30-DC45-4F31-9A9B-7F5E89A6CAF6}" srcOrd="0" destOrd="0" presId="urn:microsoft.com/office/officeart/2005/8/layout/process1"/>
    <dgm:cxn modelId="{77EA18E3-4613-49F2-8D16-6CD2CD94A6FD}" srcId="{6219A1B0-C6DE-4893-9090-3FE0E0C1551F}" destId="{5AD1C7C4-333C-47BF-9605-925517B36622}" srcOrd="0" destOrd="0" parTransId="{B3CD0286-F1D6-4011-A711-A7A4F4EC4B0E}" sibTransId="{A61D615E-906A-4071-A7D0-4367BEFBC2D9}"/>
    <dgm:cxn modelId="{E7E8AA6E-B51C-4C91-A010-3A9757613646}" type="presParOf" srcId="{73C52DDE-ED10-4CEF-9C45-0D3A464145F4}" destId="{2424EC30-DC45-4F31-9A9B-7F5E89A6CAF6}"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D9BAA525-D20A-461B-9873-B51FFB022FE9}"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pl-PL"/>
        </a:p>
      </dgm:t>
    </dgm:pt>
    <dgm:pt modelId="{6A9C8372-25E9-434C-8CDB-67B722852A30}">
      <dgm:prSet/>
      <dgm:spPr>
        <a:solidFill>
          <a:srgbClr val="FFC000"/>
        </a:solidFill>
        <a:ln>
          <a:solidFill>
            <a:srgbClr val="FFFF99"/>
          </a:solidFill>
        </a:ln>
      </dgm:spPr>
      <dgm:t>
        <a:bodyPr/>
        <a:lstStyle/>
        <a:p>
          <a:r>
            <a:rPr lang="pl-PL" b="1" u="sng" dirty="0">
              <a:solidFill>
                <a:schemeClr val="tx1"/>
              </a:solidFill>
            </a:rPr>
            <a:t>Wykształcenie wyższe</a:t>
          </a:r>
          <a:r>
            <a:rPr lang="pl-PL" b="1" dirty="0">
              <a:solidFill>
                <a:schemeClr val="tx1"/>
              </a:solidFill>
            </a:rPr>
            <a:t>: specjalista administracji publicznej, specjalista pracy socjalnej, ekonomista, specjalista ds. rachunkowości, nauczyciel nauczania początkowego, nauczyciel przedszkola, specjalista ds. logistyki, specjalista ds. organizacji usług gastronomicznych, hotelowych i turystycznych, specjalista ds. marketingu i handlu oraz politolog.</a:t>
          </a:r>
        </a:p>
      </dgm:t>
    </dgm:pt>
    <dgm:pt modelId="{D2AC7AF3-9465-438E-8AEA-B5986C2597FE}" type="parTrans" cxnId="{6AFB6CA1-779C-4D69-84BE-C5DAB85B2C38}">
      <dgm:prSet/>
      <dgm:spPr/>
      <dgm:t>
        <a:bodyPr/>
        <a:lstStyle/>
        <a:p>
          <a:endParaRPr lang="pl-PL"/>
        </a:p>
      </dgm:t>
    </dgm:pt>
    <dgm:pt modelId="{2DF33F3F-9395-4754-A6FF-A88AC3E5EAD8}" type="sibTrans" cxnId="{6AFB6CA1-779C-4D69-84BE-C5DAB85B2C38}">
      <dgm:prSet/>
      <dgm:spPr/>
      <dgm:t>
        <a:bodyPr/>
        <a:lstStyle/>
        <a:p>
          <a:endParaRPr lang="pl-PL"/>
        </a:p>
      </dgm:t>
    </dgm:pt>
    <dgm:pt modelId="{06BE33F3-B8BC-4630-912D-1F9CEE56D3A1}">
      <dgm:prSet/>
      <dgm:spPr>
        <a:solidFill>
          <a:schemeClr val="accent2">
            <a:lumMod val="60000"/>
            <a:lumOff val="40000"/>
          </a:schemeClr>
        </a:solidFill>
      </dgm:spPr>
      <dgm:t>
        <a:bodyPr/>
        <a:lstStyle/>
        <a:p>
          <a:r>
            <a:rPr lang="pl-PL" b="1" u="sng" dirty="0">
              <a:solidFill>
                <a:schemeClr val="tx1"/>
              </a:solidFill>
            </a:rPr>
            <a:t>Wykształcenie policealne i średnie zawodowe</a:t>
          </a:r>
          <a:r>
            <a:rPr lang="pl-PL" b="1" dirty="0">
              <a:solidFill>
                <a:schemeClr val="tx1"/>
              </a:solidFill>
            </a:rPr>
            <a:t>: technik ekonomista, administracji, prac biurowych, żywienia i usług gastronomicznych, mechanik, hotelarstwa, rolnik, logistyk, administracji, informatyki oraz żywienia i gospodarstwa domowego.</a:t>
          </a:r>
        </a:p>
      </dgm:t>
    </dgm:pt>
    <dgm:pt modelId="{3B4120DF-E04A-4057-BE1E-8D2D68956269}" type="parTrans" cxnId="{5DEDDEEB-82B3-41C6-BF5D-6E70D041C0B1}">
      <dgm:prSet/>
      <dgm:spPr/>
      <dgm:t>
        <a:bodyPr/>
        <a:lstStyle/>
        <a:p>
          <a:endParaRPr lang="pl-PL"/>
        </a:p>
      </dgm:t>
    </dgm:pt>
    <dgm:pt modelId="{BC30034D-EE68-4139-9E1B-091B35ED0C32}" type="sibTrans" cxnId="{5DEDDEEB-82B3-41C6-BF5D-6E70D041C0B1}">
      <dgm:prSet/>
      <dgm:spPr/>
      <dgm:t>
        <a:bodyPr/>
        <a:lstStyle/>
        <a:p>
          <a:endParaRPr lang="pl-PL"/>
        </a:p>
      </dgm:t>
    </dgm:pt>
    <dgm:pt modelId="{898D3733-124E-4980-ABBF-21BCE59AD4B8}">
      <dgm:prSet/>
      <dgm:spPr>
        <a:solidFill>
          <a:schemeClr val="accent6">
            <a:lumMod val="20000"/>
            <a:lumOff val="80000"/>
          </a:schemeClr>
        </a:solidFill>
      </dgm:spPr>
      <dgm:t>
        <a:bodyPr/>
        <a:lstStyle/>
        <a:p>
          <a:r>
            <a:rPr lang="pl-PL" b="1" u="sng" dirty="0">
              <a:solidFill>
                <a:schemeClr val="tx1"/>
              </a:solidFill>
            </a:rPr>
            <a:t>Wykształcenie zasadnicze zawodowe/branżowe</a:t>
          </a:r>
          <a:r>
            <a:rPr lang="pl-PL" b="1" dirty="0">
              <a:solidFill>
                <a:schemeClr val="tx1"/>
              </a:solidFill>
            </a:rPr>
            <a:t>: kucharz, kelner, fryzjer, sprzedawca, rolnik, murarz, monter zabudowy i robót wykończeniowych w budownictwie, malarz, spawacz, blacharz samochodowych, ślusarz, mechanik pojazdów samochodowych, mechanik samochodów osobowych, stolarz, szwaczka , krawiec.</a:t>
          </a:r>
        </a:p>
      </dgm:t>
    </dgm:pt>
    <dgm:pt modelId="{556FC070-FD8C-495E-8A42-3310EC65DFFA}" type="parTrans" cxnId="{1D4C85AC-5AEB-4F7C-B8FB-80F74315DD0F}">
      <dgm:prSet/>
      <dgm:spPr/>
      <dgm:t>
        <a:bodyPr/>
        <a:lstStyle/>
        <a:p>
          <a:endParaRPr lang="pl-PL"/>
        </a:p>
      </dgm:t>
    </dgm:pt>
    <dgm:pt modelId="{B1B94E4F-0B2B-4C99-ADCA-2FD400651DB8}" type="sibTrans" cxnId="{1D4C85AC-5AEB-4F7C-B8FB-80F74315DD0F}">
      <dgm:prSet/>
      <dgm:spPr/>
      <dgm:t>
        <a:bodyPr/>
        <a:lstStyle/>
        <a:p>
          <a:endParaRPr lang="pl-PL"/>
        </a:p>
      </dgm:t>
    </dgm:pt>
    <dgm:pt modelId="{AE45F9B7-7925-4369-8308-36937F5801A4}" type="pres">
      <dgm:prSet presAssocID="{D9BAA525-D20A-461B-9873-B51FFB022FE9}" presName="Name0" presStyleCnt="0">
        <dgm:presLayoutVars>
          <dgm:dir/>
          <dgm:resizeHandles val="exact"/>
        </dgm:presLayoutVars>
      </dgm:prSet>
      <dgm:spPr/>
    </dgm:pt>
    <dgm:pt modelId="{1A0BA94E-DC0C-4894-9A93-54090FDB1080}" type="pres">
      <dgm:prSet presAssocID="{6A9C8372-25E9-434C-8CDB-67B722852A30}" presName="node" presStyleLbl="node1" presStyleIdx="0" presStyleCnt="3">
        <dgm:presLayoutVars>
          <dgm:bulletEnabled val="1"/>
        </dgm:presLayoutVars>
      </dgm:prSet>
      <dgm:spPr/>
    </dgm:pt>
    <dgm:pt modelId="{FA173305-2074-474A-82EB-0690A0F70CED}" type="pres">
      <dgm:prSet presAssocID="{2DF33F3F-9395-4754-A6FF-A88AC3E5EAD8}" presName="sibTrans" presStyleCnt="0"/>
      <dgm:spPr/>
    </dgm:pt>
    <dgm:pt modelId="{5CF4BD25-671B-414F-A676-F70972F46874}" type="pres">
      <dgm:prSet presAssocID="{06BE33F3-B8BC-4630-912D-1F9CEE56D3A1}" presName="node" presStyleLbl="node1" presStyleIdx="1" presStyleCnt="3">
        <dgm:presLayoutVars>
          <dgm:bulletEnabled val="1"/>
        </dgm:presLayoutVars>
      </dgm:prSet>
      <dgm:spPr/>
    </dgm:pt>
    <dgm:pt modelId="{3C652673-D667-403D-91D0-C5D016F434CF}" type="pres">
      <dgm:prSet presAssocID="{BC30034D-EE68-4139-9E1B-091B35ED0C32}" presName="sibTrans" presStyleCnt="0"/>
      <dgm:spPr/>
    </dgm:pt>
    <dgm:pt modelId="{FEA287F5-CBFA-49AE-A297-9CCC0C4A99F6}" type="pres">
      <dgm:prSet presAssocID="{898D3733-124E-4980-ABBF-21BCE59AD4B8}" presName="node" presStyleLbl="node1" presStyleIdx="2" presStyleCnt="3">
        <dgm:presLayoutVars>
          <dgm:bulletEnabled val="1"/>
        </dgm:presLayoutVars>
      </dgm:prSet>
      <dgm:spPr/>
    </dgm:pt>
  </dgm:ptLst>
  <dgm:cxnLst>
    <dgm:cxn modelId="{C855C62A-595E-430E-8980-CAEA8C8753D4}" type="presOf" srcId="{6A9C8372-25E9-434C-8CDB-67B722852A30}" destId="{1A0BA94E-DC0C-4894-9A93-54090FDB1080}" srcOrd="0" destOrd="0" presId="urn:microsoft.com/office/officeart/2005/8/layout/hList6"/>
    <dgm:cxn modelId="{6CEA0D4D-38A7-47F5-8130-1989872F6682}" type="presOf" srcId="{D9BAA525-D20A-461B-9873-B51FFB022FE9}" destId="{AE45F9B7-7925-4369-8308-36937F5801A4}" srcOrd="0" destOrd="0" presId="urn:microsoft.com/office/officeart/2005/8/layout/hList6"/>
    <dgm:cxn modelId="{60DB9B70-BF05-4BDF-A30E-6A3CE9E75831}" type="presOf" srcId="{898D3733-124E-4980-ABBF-21BCE59AD4B8}" destId="{FEA287F5-CBFA-49AE-A297-9CCC0C4A99F6}" srcOrd="0" destOrd="0" presId="urn:microsoft.com/office/officeart/2005/8/layout/hList6"/>
    <dgm:cxn modelId="{6AFB6CA1-779C-4D69-84BE-C5DAB85B2C38}" srcId="{D9BAA525-D20A-461B-9873-B51FFB022FE9}" destId="{6A9C8372-25E9-434C-8CDB-67B722852A30}" srcOrd="0" destOrd="0" parTransId="{D2AC7AF3-9465-438E-8AEA-B5986C2597FE}" sibTransId="{2DF33F3F-9395-4754-A6FF-A88AC3E5EAD8}"/>
    <dgm:cxn modelId="{1D4C85AC-5AEB-4F7C-B8FB-80F74315DD0F}" srcId="{D9BAA525-D20A-461B-9873-B51FFB022FE9}" destId="{898D3733-124E-4980-ABBF-21BCE59AD4B8}" srcOrd="2" destOrd="0" parTransId="{556FC070-FD8C-495E-8A42-3310EC65DFFA}" sibTransId="{B1B94E4F-0B2B-4C99-ADCA-2FD400651DB8}"/>
    <dgm:cxn modelId="{6ABD61C7-1B4E-4C08-AFC9-39881483F22E}" type="presOf" srcId="{06BE33F3-B8BC-4630-912D-1F9CEE56D3A1}" destId="{5CF4BD25-671B-414F-A676-F70972F46874}" srcOrd="0" destOrd="0" presId="urn:microsoft.com/office/officeart/2005/8/layout/hList6"/>
    <dgm:cxn modelId="{5DEDDEEB-82B3-41C6-BF5D-6E70D041C0B1}" srcId="{D9BAA525-D20A-461B-9873-B51FFB022FE9}" destId="{06BE33F3-B8BC-4630-912D-1F9CEE56D3A1}" srcOrd="1" destOrd="0" parTransId="{3B4120DF-E04A-4057-BE1E-8D2D68956269}" sibTransId="{BC30034D-EE68-4139-9E1B-091B35ED0C32}"/>
    <dgm:cxn modelId="{EE4B99A3-5C6A-41AB-8E4E-A02E0E5C50CD}" type="presParOf" srcId="{AE45F9B7-7925-4369-8308-36937F5801A4}" destId="{1A0BA94E-DC0C-4894-9A93-54090FDB1080}" srcOrd="0" destOrd="0" presId="urn:microsoft.com/office/officeart/2005/8/layout/hList6"/>
    <dgm:cxn modelId="{17188FE2-9BE7-4219-B0F5-4380B6100995}" type="presParOf" srcId="{AE45F9B7-7925-4369-8308-36937F5801A4}" destId="{FA173305-2074-474A-82EB-0690A0F70CED}" srcOrd="1" destOrd="0" presId="urn:microsoft.com/office/officeart/2005/8/layout/hList6"/>
    <dgm:cxn modelId="{BD9647F5-116F-4ED5-81EB-80656A3FD769}" type="presParOf" srcId="{AE45F9B7-7925-4369-8308-36937F5801A4}" destId="{5CF4BD25-671B-414F-A676-F70972F46874}" srcOrd="2" destOrd="0" presId="urn:microsoft.com/office/officeart/2005/8/layout/hList6"/>
    <dgm:cxn modelId="{A2989E58-FC77-4855-8E8D-6BAA693F9F8D}" type="presParOf" srcId="{AE45F9B7-7925-4369-8308-36937F5801A4}" destId="{3C652673-D667-403D-91D0-C5D016F434CF}" srcOrd="3" destOrd="0" presId="urn:microsoft.com/office/officeart/2005/8/layout/hList6"/>
    <dgm:cxn modelId="{CB8E2629-10EE-412F-8ECD-5C7FB39680CC}" type="presParOf" srcId="{AE45F9B7-7925-4369-8308-36937F5801A4}" destId="{FEA287F5-CBFA-49AE-A297-9CCC0C4A99F6}" srcOrd="4" destOrd="0" presId="urn:microsoft.com/office/officeart/2005/8/layout/hList6"/>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B6EDFED-7CA4-42AB-BE30-13030DA0A52C}" type="doc">
      <dgm:prSet loTypeId="urn:microsoft.com/office/officeart/2005/8/layout/vProcess5" loCatId="process" qsTypeId="urn:microsoft.com/office/officeart/2005/8/quickstyle/simple5" qsCatId="simple" csTypeId="urn:microsoft.com/office/officeart/2005/8/colors/accent1_2" csCatId="accent1" phldr="1"/>
      <dgm:spPr/>
      <dgm:t>
        <a:bodyPr/>
        <a:lstStyle/>
        <a:p>
          <a:endParaRPr lang="pl-PL"/>
        </a:p>
      </dgm:t>
    </dgm:pt>
    <dgm:pt modelId="{0E129C84-3B60-401D-9658-25AF0DEF0004}">
      <dgm:prSet/>
      <dgm:spPr/>
      <dgm:t>
        <a:bodyPr/>
        <a:lstStyle/>
        <a:p>
          <a:endParaRPr lang="pl-PL"/>
        </a:p>
      </dgm:t>
    </dgm:pt>
    <dgm:pt modelId="{CFD1749F-DDDE-4A9B-9A40-AD72A74D8562}" type="parTrans" cxnId="{88D9A8AF-0CE0-4768-8EAC-D45D4ECE3FF9}">
      <dgm:prSet/>
      <dgm:spPr/>
      <dgm:t>
        <a:bodyPr/>
        <a:lstStyle/>
        <a:p>
          <a:endParaRPr lang="pl-PL"/>
        </a:p>
      </dgm:t>
    </dgm:pt>
    <dgm:pt modelId="{CC1113F4-774F-46CB-A9AE-6E7D519645C3}" type="sibTrans" cxnId="{88D9A8AF-0CE0-4768-8EAC-D45D4ECE3FF9}">
      <dgm:prSet/>
      <dgm:spPr/>
      <dgm:t>
        <a:bodyPr/>
        <a:lstStyle/>
        <a:p>
          <a:endParaRPr lang="pl-PL"/>
        </a:p>
      </dgm:t>
    </dgm:pt>
    <dgm:pt modelId="{D76901E8-4A2A-4602-AEF8-1B2B3509B0CA}">
      <dgm:prSet custT="1">
        <dgm:style>
          <a:lnRef idx="1">
            <a:schemeClr val="accent6"/>
          </a:lnRef>
          <a:fillRef idx="3">
            <a:schemeClr val="accent6"/>
          </a:fillRef>
          <a:effectRef idx="2">
            <a:schemeClr val="accent6"/>
          </a:effectRef>
          <a:fontRef idx="minor">
            <a:schemeClr val="lt1"/>
          </a:fontRef>
        </dgm:style>
      </dgm:prSet>
      <dgm:spPr>
        <a:ln>
          <a:headEnd type="none" w="med" len="med"/>
          <a:tailEnd type="none" w="med" len="med"/>
        </a:ln>
      </dgm:spPr>
      <dgm:t>
        <a:bodyPr/>
        <a:lstStyle/>
        <a:p>
          <a:pPr algn="ctr"/>
          <a:r>
            <a:rPr lang="pl-PL" sz="2800" b="1" dirty="0">
              <a:solidFill>
                <a:schemeClr val="tx1"/>
              </a:solidFill>
            </a:rPr>
            <a:t>Jak zgłosić ofertę pracy?</a:t>
          </a:r>
          <a:br>
            <a:rPr lang="pl-PL" sz="2800" b="1" dirty="0"/>
          </a:br>
          <a:endParaRPr lang="pl-PL" sz="2800" dirty="0"/>
        </a:p>
      </dgm:t>
    </dgm:pt>
    <dgm:pt modelId="{8D3E7BDB-DE8E-456F-8D59-C2432C52702C}" type="parTrans" cxnId="{5025C8AD-4D9B-4FF8-BE4B-9636D1E0EF1B}">
      <dgm:prSet/>
      <dgm:spPr/>
      <dgm:t>
        <a:bodyPr/>
        <a:lstStyle/>
        <a:p>
          <a:endParaRPr lang="pl-PL"/>
        </a:p>
      </dgm:t>
    </dgm:pt>
    <dgm:pt modelId="{313D939F-5036-4B0D-A17D-F81F6004274A}" type="sibTrans" cxnId="{5025C8AD-4D9B-4FF8-BE4B-9636D1E0EF1B}">
      <dgm:prSet/>
      <dgm:spPr/>
      <dgm:t>
        <a:bodyPr/>
        <a:lstStyle/>
        <a:p>
          <a:endParaRPr lang="pl-PL"/>
        </a:p>
      </dgm:t>
    </dgm:pt>
    <dgm:pt modelId="{42B89DF4-B4E9-4CBC-9749-C2791AA5099E}" type="pres">
      <dgm:prSet presAssocID="{5B6EDFED-7CA4-42AB-BE30-13030DA0A52C}" presName="outerComposite" presStyleCnt="0">
        <dgm:presLayoutVars>
          <dgm:chMax val="5"/>
          <dgm:dir/>
          <dgm:resizeHandles val="exact"/>
        </dgm:presLayoutVars>
      </dgm:prSet>
      <dgm:spPr/>
    </dgm:pt>
    <dgm:pt modelId="{61C3951B-5BEC-4CFD-9EC0-088230D04B5C}" type="pres">
      <dgm:prSet presAssocID="{5B6EDFED-7CA4-42AB-BE30-13030DA0A52C}" presName="dummyMaxCanvas" presStyleCnt="0">
        <dgm:presLayoutVars/>
      </dgm:prSet>
      <dgm:spPr/>
    </dgm:pt>
    <dgm:pt modelId="{EBC1E06D-A455-401C-A2D4-2953C9C009FB}" type="pres">
      <dgm:prSet presAssocID="{5B6EDFED-7CA4-42AB-BE30-13030DA0A52C}" presName="TwoNodes_1" presStyleLbl="node1" presStyleIdx="0" presStyleCnt="2" custScaleY="98969">
        <dgm:presLayoutVars>
          <dgm:bulletEnabled val="1"/>
        </dgm:presLayoutVars>
      </dgm:prSet>
      <dgm:spPr/>
    </dgm:pt>
    <dgm:pt modelId="{2BE71BFC-A2B1-4F81-87D8-86A816D297F7}" type="pres">
      <dgm:prSet presAssocID="{5B6EDFED-7CA4-42AB-BE30-13030DA0A52C}" presName="TwoNodes_2" presStyleLbl="node1" presStyleIdx="1" presStyleCnt="2" custScaleX="106948" custScaleY="169767">
        <dgm:presLayoutVars>
          <dgm:bulletEnabled val="1"/>
        </dgm:presLayoutVars>
      </dgm:prSet>
      <dgm:spPr/>
    </dgm:pt>
    <dgm:pt modelId="{2DA6BDB3-1FC6-40F1-87F1-6ED491255299}" type="pres">
      <dgm:prSet presAssocID="{5B6EDFED-7CA4-42AB-BE30-13030DA0A52C}" presName="TwoConn_1-2" presStyleLbl="fgAccFollowNode1" presStyleIdx="0" presStyleCnt="1" custScaleX="226582" custScaleY="301531">
        <dgm:presLayoutVars>
          <dgm:bulletEnabled val="1"/>
        </dgm:presLayoutVars>
      </dgm:prSet>
      <dgm:spPr/>
    </dgm:pt>
    <dgm:pt modelId="{62BA1AA3-85D8-4E75-B99C-BC9DB31843D1}" type="pres">
      <dgm:prSet presAssocID="{5B6EDFED-7CA4-42AB-BE30-13030DA0A52C}" presName="TwoNodes_1_text" presStyleLbl="node1" presStyleIdx="1" presStyleCnt="2">
        <dgm:presLayoutVars>
          <dgm:bulletEnabled val="1"/>
        </dgm:presLayoutVars>
      </dgm:prSet>
      <dgm:spPr/>
    </dgm:pt>
    <dgm:pt modelId="{4120596D-7844-418E-AA10-CCE362E31925}" type="pres">
      <dgm:prSet presAssocID="{5B6EDFED-7CA4-42AB-BE30-13030DA0A52C}" presName="TwoNodes_2_text" presStyleLbl="node1" presStyleIdx="1" presStyleCnt="2">
        <dgm:presLayoutVars>
          <dgm:bulletEnabled val="1"/>
        </dgm:presLayoutVars>
      </dgm:prSet>
      <dgm:spPr/>
    </dgm:pt>
  </dgm:ptLst>
  <dgm:cxnLst>
    <dgm:cxn modelId="{5AAC7F10-2153-48DD-A3DB-35C24E64F366}" type="presOf" srcId="{0E129C84-3B60-401D-9658-25AF0DEF0004}" destId="{EBC1E06D-A455-401C-A2D4-2953C9C009FB}" srcOrd="0" destOrd="0" presId="urn:microsoft.com/office/officeart/2005/8/layout/vProcess5"/>
    <dgm:cxn modelId="{5DBD3F80-5F86-47AC-84E6-98E9F2629D77}" type="presOf" srcId="{CC1113F4-774F-46CB-A9AE-6E7D519645C3}" destId="{2DA6BDB3-1FC6-40F1-87F1-6ED491255299}" srcOrd="0" destOrd="0" presId="urn:microsoft.com/office/officeart/2005/8/layout/vProcess5"/>
    <dgm:cxn modelId="{4471EA86-C827-48F3-B647-8D5D82DD2919}" type="presOf" srcId="{5B6EDFED-7CA4-42AB-BE30-13030DA0A52C}" destId="{42B89DF4-B4E9-4CBC-9749-C2791AA5099E}" srcOrd="0" destOrd="0" presId="urn:microsoft.com/office/officeart/2005/8/layout/vProcess5"/>
    <dgm:cxn modelId="{05B5BE98-DFBD-4DB6-913B-0FED65CFD878}" type="presOf" srcId="{D76901E8-4A2A-4602-AEF8-1B2B3509B0CA}" destId="{2BE71BFC-A2B1-4F81-87D8-86A816D297F7}" srcOrd="0" destOrd="0" presId="urn:microsoft.com/office/officeart/2005/8/layout/vProcess5"/>
    <dgm:cxn modelId="{38CEDEA9-DBB2-4AEA-A354-424FFAD4E396}" type="presOf" srcId="{D76901E8-4A2A-4602-AEF8-1B2B3509B0CA}" destId="{4120596D-7844-418E-AA10-CCE362E31925}" srcOrd="1" destOrd="0" presId="urn:microsoft.com/office/officeart/2005/8/layout/vProcess5"/>
    <dgm:cxn modelId="{5025C8AD-4D9B-4FF8-BE4B-9636D1E0EF1B}" srcId="{5B6EDFED-7CA4-42AB-BE30-13030DA0A52C}" destId="{D76901E8-4A2A-4602-AEF8-1B2B3509B0CA}" srcOrd="1" destOrd="0" parTransId="{8D3E7BDB-DE8E-456F-8D59-C2432C52702C}" sibTransId="{313D939F-5036-4B0D-A17D-F81F6004274A}"/>
    <dgm:cxn modelId="{88D9A8AF-0CE0-4768-8EAC-D45D4ECE3FF9}" srcId="{5B6EDFED-7CA4-42AB-BE30-13030DA0A52C}" destId="{0E129C84-3B60-401D-9658-25AF0DEF0004}" srcOrd="0" destOrd="0" parTransId="{CFD1749F-DDDE-4A9B-9A40-AD72A74D8562}" sibTransId="{CC1113F4-774F-46CB-A9AE-6E7D519645C3}"/>
    <dgm:cxn modelId="{D6F430FE-1D32-4E88-890B-52E507A7470C}" type="presOf" srcId="{0E129C84-3B60-401D-9658-25AF0DEF0004}" destId="{62BA1AA3-85D8-4E75-B99C-BC9DB31843D1}" srcOrd="1" destOrd="0" presId="urn:microsoft.com/office/officeart/2005/8/layout/vProcess5"/>
    <dgm:cxn modelId="{D9E2C0D1-EF15-45B2-89D8-3287AFEF091A}" type="presParOf" srcId="{42B89DF4-B4E9-4CBC-9749-C2791AA5099E}" destId="{61C3951B-5BEC-4CFD-9EC0-088230D04B5C}" srcOrd="0" destOrd="0" presId="urn:microsoft.com/office/officeart/2005/8/layout/vProcess5"/>
    <dgm:cxn modelId="{FB522C09-9823-481B-885A-D9EC23F480B9}" type="presParOf" srcId="{42B89DF4-B4E9-4CBC-9749-C2791AA5099E}" destId="{EBC1E06D-A455-401C-A2D4-2953C9C009FB}" srcOrd="1" destOrd="0" presId="urn:microsoft.com/office/officeart/2005/8/layout/vProcess5"/>
    <dgm:cxn modelId="{D9158A7B-01DC-439F-B360-97BC3D69BFBA}" type="presParOf" srcId="{42B89DF4-B4E9-4CBC-9749-C2791AA5099E}" destId="{2BE71BFC-A2B1-4F81-87D8-86A816D297F7}" srcOrd="2" destOrd="0" presId="urn:microsoft.com/office/officeart/2005/8/layout/vProcess5"/>
    <dgm:cxn modelId="{78CCF638-857B-4DB6-87F7-AEF979C43373}" type="presParOf" srcId="{42B89DF4-B4E9-4CBC-9749-C2791AA5099E}" destId="{2DA6BDB3-1FC6-40F1-87F1-6ED491255299}" srcOrd="3" destOrd="0" presId="urn:microsoft.com/office/officeart/2005/8/layout/vProcess5"/>
    <dgm:cxn modelId="{5F5A04F9-AA5C-4049-BFB9-BF36F531F09F}" type="presParOf" srcId="{42B89DF4-B4E9-4CBC-9749-C2791AA5099E}" destId="{62BA1AA3-85D8-4E75-B99C-BC9DB31843D1}" srcOrd="4" destOrd="0" presId="urn:microsoft.com/office/officeart/2005/8/layout/vProcess5"/>
    <dgm:cxn modelId="{7E9B12D2-9374-470E-A467-F38583AEB86B}" type="presParOf" srcId="{42B89DF4-B4E9-4CBC-9749-C2791AA5099E}" destId="{4120596D-7844-418E-AA10-CCE362E31925}" srcOrd="5"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0EDC07C6-3115-4D0F-B53C-2BF02DA2A971}"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pl-PL"/>
        </a:p>
      </dgm:t>
    </dgm:pt>
    <dgm:pt modelId="{ABF45F6C-8951-4C11-8D80-9062076A2CC5}">
      <dgm:prSet/>
      <dgm:spPr/>
      <dgm:t>
        <a:bodyPr/>
        <a:lstStyle/>
        <a:p>
          <a:pPr algn="ctr"/>
          <a:r>
            <a:rPr lang="pl-PL" b="1" dirty="0"/>
            <a:t>Sytuacja uchodźców z Ukrainy na terenie miasta Konin i powiatu konińskiego </a:t>
          </a:r>
        </a:p>
        <a:p>
          <a:pPr algn="ctr"/>
          <a:r>
            <a:rPr lang="pl-PL" b="1" dirty="0"/>
            <a:t>- dane na dzień 31.05.2022r.</a:t>
          </a:r>
          <a:endParaRPr lang="pl-PL" dirty="0"/>
        </a:p>
      </dgm:t>
    </dgm:pt>
    <dgm:pt modelId="{5C09E626-6EE8-4098-ABF5-58414022E513}" type="parTrans" cxnId="{96EC9DB7-69FD-44A1-8E10-F26BF6636908}">
      <dgm:prSet/>
      <dgm:spPr/>
      <dgm:t>
        <a:bodyPr/>
        <a:lstStyle/>
        <a:p>
          <a:endParaRPr lang="pl-PL"/>
        </a:p>
      </dgm:t>
    </dgm:pt>
    <dgm:pt modelId="{B5240BAC-A51D-4758-8459-6BD37AC9F65A}" type="sibTrans" cxnId="{96EC9DB7-69FD-44A1-8E10-F26BF6636908}">
      <dgm:prSet/>
      <dgm:spPr/>
      <dgm:t>
        <a:bodyPr/>
        <a:lstStyle/>
        <a:p>
          <a:endParaRPr lang="pl-PL"/>
        </a:p>
      </dgm:t>
    </dgm:pt>
    <dgm:pt modelId="{ED50AD00-FBFD-4535-B6F9-4C9CBB9DEAC3}" type="pres">
      <dgm:prSet presAssocID="{0EDC07C6-3115-4D0F-B53C-2BF02DA2A971}" presName="linear" presStyleCnt="0">
        <dgm:presLayoutVars>
          <dgm:animLvl val="lvl"/>
          <dgm:resizeHandles val="exact"/>
        </dgm:presLayoutVars>
      </dgm:prSet>
      <dgm:spPr/>
    </dgm:pt>
    <dgm:pt modelId="{577C42EB-6B48-4408-9B4F-47943CC8D97B}" type="pres">
      <dgm:prSet presAssocID="{ABF45F6C-8951-4C11-8D80-9062076A2CC5}" presName="parentText" presStyleLbl="node1" presStyleIdx="0" presStyleCnt="1">
        <dgm:presLayoutVars>
          <dgm:chMax val="0"/>
          <dgm:bulletEnabled val="1"/>
        </dgm:presLayoutVars>
      </dgm:prSet>
      <dgm:spPr/>
    </dgm:pt>
  </dgm:ptLst>
  <dgm:cxnLst>
    <dgm:cxn modelId="{9CCE114D-190A-40E0-AEB1-F085D7B1F128}" type="presOf" srcId="{0EDC07C6-3115-4D0F-B53C-2BF02DA2A971}" destId="{ED50AD00-FBFD-4535-B6F9-4C9CBB9DEAC3}" srcOrd="0" destOrd="0" presId="urn:microsoft.com/office/officeart/2005/8/layout/vList2"/>
    <dgm:cxn modelId="{7E6E259D-3DCB-48D5-9E9B-79D8139B38D8}" type="presOf" srcId="{ABF45F6C-8951-4C11-8D80-9062076A2CC5}" destId="{577C42EB-6B48-4408-9B4F-47943CC8D97B}" srcOrd="0" destOrd="0" presId="urn:microsoft.com/office/officeart/2005/8/layout/vList2"/>
    <dgm:cxn modelId="{96EC9DB7-69FD-44A1-8E10-F26BF6636908}" srcId="{0EDC07C6-3115-4D0F-B53C-2BF02DA2A971}" destId="{ABF45F6C-8951-4C11-8D80-9062076A2CC5}" srcOrd="0" destOrd="0" parTransId="{5C09E626-6EE8-4098-ABF5-58414022E513}" sibTransId="{B5240BAC-A51D-4758-8459-6BD37AC9F65A}"/>
    <dgm:cxn modelId="{067C90E8-1B6B-4FE0-9E91-3709B92D3886}" type="presParOf" srcId="{ED50AD00-FBFD-4535-B6F9-4C9CBB9DEAC3}" destId="{577C42EB-6B48-4408-9B4F-47943CC8D97B}"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44EB110B-F4C9-44CB-B334-B38B9E24A902}" type="doc">
      <dgm:prSet loTypeId="urn:microsoft.com/office/officeart/2005/8/layout/vList2" loCatId="list" qsTypeId="urn:microsoft.com/office/officeart/2005/8/quickstyle/3d3" qsCatId="3D" csTypeId="urn:microsoft.com/office/officeart/2005/8/colors/accent1_2" csCatId="accent1"/>
      <dgm:spPr/>
      <dgm:t>
        <a:bodyPr/>
        <a:lstStyle/>
        <a:p>
          <a:endParaRPr lang="pl-PL"/>
        </a:p>
      </dgm:t>
    </dgm:pt>
    <dgm:pt modelId="{982DDC77-1ECE-4078-A3A0-700CA39FED07}">
      <dgm:prSet/>
      <dgm:spPr/>
      <dgm:t>
        <a:bodyPr/>
        <a:lstStyle/>
        <a:p>
          <a:pPr algn="ctr"/>
          <a:r>
            <a:rPr lang="pl-PL" b="1" dirty="0"/>
            <a:t>Zatrudnienie cudzoziemców w ramach uproszczonej procedury </a:t>
          </a:r>
          <a:r>
            <a:rPr lang="pl-PL" b="1" dirty="0" err="1"/>
            <a:t>oświadczeniowej</a:t>
          </a:r>
          <a:r>
            <a:rPr lang="pl-PL" b="1" dirty="0"/>
            <a:t> zwanej „powiadomieniem o powierzeniu pracy obywatelom Ukrainy”</a:t>
          </a:r>
          <a:br>
            <a:rPr lang="pl-PL" dirty="0"/>
          </a:br>
          <a:endParaRPr lang="pl-PL" dirty="0"/>
        </a:p>
      </dgm:t>
    </dgm:pt>
    <dgm:pt modelId="{CF515CA4-28BF-424E-8D69-1A647BDFD1BA}" type="parTrans" cxnId="{84E47EDA-754E-4963-B783-853C8064BCE8}">
      <dgm:prSet/>
      <dgm:spPr/>
      <dgm:t>
        <a:bodyPr/>
        <a:lstStyle/>
        <a:p>
          <a:endParaRPr lang="pl-PL"/>
        </a:p>
      </dgm:t>
    </dgm:pt>
    <dgm:pt modelId="{E1079AE8-154D-42D0-8C8E-2EEB4968BBF9}" type="sibTrans" cxnId="{84E47EDA-754E-4963-B783-853C8064BCE8}">
      <dgm:prSet/>
      <dgm:spPr/>
      <dgm:t>
        <a:bodyPr/>
        <a:lstStyle/>
        <a:p>
          <a:endParaRPr lang="pl-PL"/>
        </a:p>
      </dgm:t>
    </dgm:pt>
    <dgm:pt modelId="{FAE05F1D-A9BB-484C-9CBB-EAE96A9ABE8A}" type="pres">
      <dgm:prSet presAssocID="{44EB110B-F4C9-44CB-B334-B38B9E24A902}" presName="linear" presStyleCnt="0">
        <dgm:presLayoutVars>
          <dgm:animLvl val="lvl"/>
          <dgm:resizeHandles val="exact"/>
        </dgm:presLayoutVars>
      </dgm:prSet>
      <dgm:spPr/>
    </dgm:pt>
    <dgm:pt modelId="{DACB5BDC-2118-492E-8D9C-40C5823CC430}" type="pres">
      <dgm:prSet presAssocID="{982DDC77-1ECE-4078-A3A0-700CA39FED07}" presName="parentText" presStyleLbl="node1" presStyleIdx="0" presStyleCnt="1">
        <dgm:presLayoutVars>
          <dgm:chMax val="0"/>
          <dgm:bulletEnabled val="1"/>
        </dgm:presLayoutVars>
      </dgm:prSet>
      <dgm:spPr/>
    </dgm:pt>
  </dgm:ptLst>
  <dgm:cxnLst>
    <dgm:cxn modelId="{A04DE892-B4F0-48A5-9387-6EB4F034AD11}" type="presOf" srcId="{44EB110B-F4C9-44CB-B334-B38B9E24A902}" destId="{FAE05F1D-A9BB-484C-9CBB-EAE96A9ABE8A}" srcOrd="0" destOrd="0" presId="urn:microsoft.com/office/officeart/2005/8/layout/vList2"/>
    <dgm:cxn modelId="{EBA1E4AA-EA51-4EE4-9ED1-AA7147CC1B8E}" type="presOf" srcId="{982DDC77-1ECE-4078-A3A0-700CA39FED07}" destId="{DACB5BDC-2118-492E-8D9C-40C5823CC430}" srcOrd="0" destOrd="0" presId="urn:microsoft.com/office/officeart/2005/8/layout/vList2"/>
    <dgm:cxn modelId="{84E47EDA-754E-4963-B783-853C8064BCE8}" srcId="{44EB110B-F4C9-44CB-B334-B38B9E24A902}" destId="{982DDC77-1ECE-4078-A3A0-700CA39FED07}" srcOrd="0" destOrd="0" parTransId="{CF515CA4-28BF-424E-8D69-1A647BDFD1BA}" sibTransId="{E1079AE8-154D-42D0-8C8E-2EEB4968BBF9}"/>
    <dgm:cxn modelId="{67F51AC7-69F7-43FA-934F-071345D65D55}" type="presParOf" srcId="{FAE05F1D-A9BB-484C-9CBB-EAE96A9ABE8A}" destId="{DACB5BDC-2118-492E-8D9C-40C5823CC430}"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B376F05-B061-417E-844D-A7B9A3934E5A}" type="doc">
      <dgm:prSet loTypeId="urn:microsoft.com/office/officeart/2005/8/layout/venn1" loCatId="relationship" qsTypeId="urn:microsoft.com/office/officeart/2005/8/quickstyle/simple1" qsCatId="simple" csTypeId="urn:microsoft.com/office/officeart/2005/8/colors/colorful4" csCatId="colorful" phldr="1"/>
      <dgm:spPr/>
      <dgm:t>
        <a:bodyPr/>
        <a:lstStyle/>
        <a:p>
          <a:endParaRPr lang="pl-PL"/>
        </a:p>
      </dgm:t>
    </dgm:pt>
    <dgm:pt modelId="{D49202CC-BB23-4DB7-88D9-B6FDBD1C8E20}">
      <dgm:prSet/>
      <dgm:spPr>
        <a:solidFill>
          <a:schemeClr val="accent6">
            <a:lumMod val="60000"/>
            <a:lumOff val="40000"/>
            <a:alpha val="50000"/>
          </a:schemeClr>
        </a:solidFill>
        <a:effectLst>
          <a:outerShdw blurRad="76200" dist="12700" dir="8100000" sy="-23000" kx="800400" algn="br" rotWithShape="0">
            <a:prstClr val="black">
              <a:alpha val="20000"/>
            </a:prstClr>
          </a:outerShdw>
        </a:effectLst>
      </dgm:spPr>
      <dgm:t>
        <a:bodyPr/>
        <a:lstStyle/>
        <a:p>
          <a:r>
            <a:rPr lang="pl-PL" dirty="0">
              <a:effectLst>
                <a:outerShdw blurRad="38100" dist="38100" dir="2700000" algn="tl">
                  <a:srgbClr val="000000">
                    <a:alpha val="43137"/>
                  </a:srgbClr>
                </a:outerShdw>
              </a:effectLst>
            </a:rPr>
            <a:t>Giełdy pracy</a:t>
          </a:r>
        </a:p>
      </dgm:t>
    </dgm:pt>
    <dgm:pt modelId="{4913E214-9FF8-4FA2-8AC6-DE18A737C8C0}" type="parTrans" cxnId="{A19174E4-ABE4-4BEE-A7F3-7741360D7C7E}">
      <dgm:prSet/>
      <dgm:spPr/>
      <dgm:t>
        <a:bodyPr/>
        <a:lstStyle/>
        <a:p>
          <a:endParaRPr lang="pl-PL"/>
        </a:p>
      </dgm:t>
    </dgm:pt>
    <dgm:pt modelId="{EFA95FB2-82D2-41F4-89B6-F413170EFBDE}" type="sibTrans" cxnId="{A19174E4-ABE4-4BEE-A7F3-7741360D7C7E}">
      <dgm:prSet/>
      <dgm:spPr/>
      <dgm:t>
        <a:bodyPr/>
        <a:lstStyle/>
        <a:p>
          <a:endParaRPr lang="pl-PL"/>
        </a:p>
      </dgm:t>
    </dgm:pt>
    <dgm:pt modelId="{3EDAFE13-79C6-46E1-A09C-62E546F5CE91}" type="pres">
      <dgm:prSet presAssocID="{0B376F05-B061-417E-844D-A7B9A3934E5A}" presName="compositeShape" presStyleCnt="0">
        <dgm:presLayoutVars>
          <dgm:chMax val="7"/>
          <dgm:dir/>
          <dgm:resizeHandles val="exact"/>
        </dgm:presLayoutVars>
      </dgm:prSet>
      <dgm:spPr/>
    </dgm:pt>
    <dgm:pt modelId="{851367EB-E638-48C7-B9AA-06029382EFE4}" type="pres">
      <dgm:prSet presAssocID="{D49202CC-BB23-4DB7-88D9-B6FDBD1C8E20}" presName="circ1TxSh" presStyleLbl="vennNode1" presStyleIdx="0" presStyleCnt="1" custScaleX="442914" custLinFactNeighborX="-21023" custLinFactNeighborY="-16424"/>
      <dgm:spPr/>
    </dgm:pt>
  </dgm:ptLst>
  <dgm:cxnLst>
    <dgm:cxn modelId="{773AA537-AA74-4CEA-B1E8-1505EE54A7E7}" type="presOf" srcId="{0B376F05-B061-417E-844D-A7B9A3934E5A}" destId="{3EDAFE13-79C6-46E1-A09C-62E546F5CE91}" srcOrd="0" destOrd="0" presId="urn:microsoft.com/office/officeart/2005/8/layout/venn1"/>
    <dgm:cxn modelId="{9F6CAFC7-28A0-4DF0-8F22-AC16097E3BA8}" type="presOf" srcId="{D49202CC-BB23-4DB7-88D9-B6FDBD1C8E20}" destId="{851367EB-E638-48C7-B9AA-06029382EFE4}" srcOrd="0" destOrd="0" presId="urn:microsoft.com/office/officeart/2005/8/layout/venn1"/>
    <dgm:cxn modelId="{A19174E4-ABE4-4BEE-A7F3-7741360D7C7E}" srcId="{0B376F05-B061-417E-844D-A7B9A3934E5A}" destId="{D49202CC-BB23-4DB7-88D9-B6FDBD1C8E20}" srcOrd="0" destOrd="0" parTransId="{4913E214-9FF8-4FA2-8AC6-DE18A737C8C0}" sibTransId="{EFA95FB2-82D2-41F4-89B6-F413170EFBDE}"/>
    <dgm:cxn modelId="{909488F6-C7D5-40C8-BD76-BB479408802F}" type="presParOf" srcId="{3EDAFE13-79C6-46E1-A09C-62E546F5CE91}" destId="{851367EB-E638-48C7-B9AA-06029382EFE4}" srcOrd="0"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46742F5-9CE9-40BC-BE0E-5158C2E3EB89}" type="doc">
      <dgm:prSet loTypeId="urn:microsoft.com/office/officeart/2005/8/layout/hierarchy4" loCatId="relationship" qsTypeId="urn:microsoft.com/office/officeart/2005/8/quickstyle/simple5" qsCatId="simple" csTypeId="urn:microsoft.com/office/officeart/2005/8/colors/accent6_5" csCatId="accent6" phldr="1"/>
      <dgm:spPr/>
      <dgm:t>
        <a:bodyPr/>
        <a:lstStyle/>
        <a:p>
          <a:endParaRPr lang="pl-PL"/>
        </a:p>
      </dgm:t>
    </dgm:pt>
    <dgm:pt modelId="{5FE7E5F7-7105-4DAA-8D94-16B4CC1A943D}">
      <dgm:prSet/>
      <dgm:spPr/>
      <dgm:t>
        <a:bodyPr/>
        <a:lstStyle/>
        <a:p>
          <a:r>
            <a:rPr lang="pl-PL" dirty="0"/>
            <a:t>Jest to jedna z form bezpośredniego kontaktu pracodawcy          z wieloma kandydatami do pracy, dobranymi przez pracownika urzędu spośród osób zarejestrowanych w urzędzie w celu pozyskania do pracy kandydatów odpowiadających wymaganiom tego pracodawcy.</a:t>
          </a:r>
          <a:br>
            <a:rPr lang="pl-PL" dirty="0"/>
          </a:br>
          <a:br>
            <a:rPr lang="pl-PL" dirty="0"/>
          </a:br>
          <a:r>
            <a:rPr lang="pl-PL" dirty="0"/>
            <a:t>Urząd może zorganizować giełdę także dla takiego pracodawcy, który chce się spotkać z większą liczbą kandydatów                    w ustalonym terminie, nie zaś oczekiwać na każdego kandydata osobno.</a:t>
          </a:r>
        </a:p>
      </dgm:t>
    </dgm:pt>
    <dgm:pt modelId="{099A2F96-FFC2-499F-A2F7-286C5B55477F}" type="parTrans" cxnId="{28EC77F3-62C1-442F-90C6-2F75BE7DE759}">
      <dgm:prSet/>
      <dgm:spPr/>
      <dgm:t>
        <a:bodyPr/>
        <a:lstStyle/>
        <a:p>
          <a:endParaRPr lang="pl-PL"/>
        </a:p>
      </dgm:t>
    </dgm:pt>
    <dgm:pt modelId="{15D69B4E-8C5D-4831-87DB-DC06555188B3}" type="sibTrans" cxnId="{28EC77F3-62C1-442F-90C6-2F75BE7DE759}">
      <dgm:prSet/>
      <dgm:spPr/>
      <dgm:t>
        <a:bodyPr/>
        <a:lstStyle/>
        <a:p>
          <a:endParaRPr lang="pl-PL"/>
        </a:p>
      </dgm:t>
    </dgm:pt>
    <dgm:pt modelId="{6811EEBF-6E30-4F0B-8C7C-19FD6700755F}" type="pres">
      <dgm:prSet presAssocID="{446742F5-9CE9-40BC-BE0E-5158C2E3EB89}" presName="Name0" presStyleCnt="0">
        <dgm:presLayoutVars>
          <dgm:chPref val="1"/>
          <dgm:dir/>
          <dgm:animOne val="branch"/>
          <dgm:animLvl val="lvl"/>
          <dgm:resizeHandles/>
        </dgm:presLayoutVars>
      </dgm:prSet>
      <dgm:spPr/>
    </dgm:pt>
    <dgm:pt modelId="{93B12306-0A4A-4859-AF6D-59D70608CA16}" type="pres">
      <dgm:prSet presAssocID="{5FE7E5F7-7105-4DAA-8D94-16B4CC1A943D}" presName="vertOne" presStyleCnt="0"/>
      <dgm:spPr/>
    </dgm:pt>
    <dgm:pt modelId="{924C7961-27EE-4127-9A07-78855A75A2A4}" type="pres">
      <dgm:prSet presAssocID="{5FE7E5F7-7105-4DAA-8D94-16B4CC1A943D}" presName="txOne" presStyleLbl="node0" presStyleIdx="0" presStyleCnt="1" custLinFactNeighborY="174">
        <dgm:presLayoutVars>
          <dgm:chPref val="3"/>
        </dgm:presLayoutVars>
      </dgm:prSet>
      <dgm:spPr/>
    </dgm:pt>
    <dgm:pt modelId="{7E6497CA-B6CA-44EE-A4C2-26CFD1761B4F}" type="pres">
      <dgm:prSet presAssocID="{5FE7E5F7-7105-4DAA-8D94-16B4CC1A943D}" presName="horzOne" presStyleCnt="0"/>
      <dgm:spPr/>
    </dgm:pt>
  </dgm:ptLst>
  <dgm:cxnLst>
    <dgm:cxn modelId="{05E4CC22-E60E-41BC-BB0D-AB8E06884DF0}" type="presOf" srcId="{5FE7E5F7-7105-4DAA-8D94-16B4CC1A943D}" destId="{924C7961-27EE-4127-9A07-78855A75A2A4}" srcOrd="0" destOrd="0" presId="urn:microsoft.com/office/officeart/2005/8/layout/hierarchy4"/>
    <dgm:cxn modelId="{E44DFB5C-7285-4C5C-9D8C-01131E6E63C5}" type="presOf" srcId="{446742F5-9CE9-40BC-BE0E-5158C2E3EB89}" destId="{6811EEBF-6E30-4F0B-8C7C-19FD6700755F}" srcOrd="0" destOrd="0" presId="urn:microsoft.com/office/officeart/2005/8/layout/hierarchy4"/>
    <dgm:cxn modelId="{28EC77F3-62C1-442F-90C6-2F75BE7DE759}" srcId="{446742F5-9CE9-40BC-BE0E-5158C2E3EB89}" destId="{5FE7E5F7-7105-4DAA-8D94-16B4CC1A943D}" srcOrd="0" destOrd="0" parTransId="{099A2F96-FFC2-499F-A2F7-286C5B55477F}" sibTransId="{15D69B4E-8C5D-4831-87DB-DC06555188B3}"/>
    <dgm:cxn modelId="{C76A225F-0C96-4D65-9205-9A0145F98336}" type="presParOf" srcId="{6811EEBF-6E30-4F0B-8C7C-19FD6700755F}" destId="{93B12306-0A4A-4859-AF6D-59D70608CA16}" srcOrd="0" destOrd="0" presId="urn:microsoft.com/office/officeart/2005/8/layout/hierarchy4"/>
    <dgm:cxn modelId="{BE870652-6676-478A-8F40-29E49D7DE51E}" type="presParOf" srcId="{93B12306-0A4A-4859-AF6D-59D70608CA16}" destId="{924C7961-27EE-4127-9A07-78855A75A2A4}" srcOrd="0" destOrd="0" presId="urn:microsoft.com/office/officeart/2005/8/layout/hierarchy4"/>
    <dgm:cxn modelId="{11536889-A942-4838-BE9B-98B206C9FAA7}" type="presParOf" srcId="{93B12306-0A4A-4859-AF6D-59D70608CA16}" destId="{7E6497CA-B6CA-44EE-A4C2-26CFD1761B4F}" srcOrd="1" destOrd="0" presId="urn:microsoft.com/office/officeart/2005/8/layout/hierarchy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35DCC6E-6DF7-4212-A0DC-A22BDC1A0321}" type="doc">
      <dgm:prSet loTypeId="urn:microsoft.com/office/officeart/2005/8/layout/arrow4" loCatId="relationship" qsTypeId="urn:microsoft.com/office/officeart/2005/8/quickstyle/3d6" qsCatId="3D" csTypeId="urn:microsoft.com/office/officeart/2005/8/colors/accent6_2" csCatId="accent6" phldr="1"/>
      <dgm:spPr/>
      <dgm:t>
        <a:bodyPr/>
        <a:lstStyle/>
        <a:p>
          <a:endParaRPr lang="pl-PL"/>
        </a:p>
      </dgm:t>
    </dgm:pt>
    <dgm:pt modelId="{586C9C6C-30E6-4CEF-B2CF-E54FDD0439B6}">
      <dgm:prSet custT="1"/>
      <dgm:spPr/>
      <dgm:t>
        <a:bodyPr anchor="ctr"/>
        <a:lstStyle/>
        <a:p>
          <a:pPr algn="l"/>
          <a:endParaRPr lang="pl-PL" sz="2000" dirty="0"/>
        </a:p>
        <a:p>
          <a:pPr algn="l"/>
          <a:endParaRPr lang="pl-PL" sz="2000" dirty="0"/>
        </a:p>
        <a:p>
          <a:pPr algn="l"/>
          <a:endParaRPr lang="pl-PL" sz="2000" dirty="0"/>
        </a:p>
        <a:p>
          <a:pPr algn="l"/>
          <a:endParaRPr lang="pl-PL" sz="2400" dirty="0"/>
        </a:p>
        <a:p>
          <a:pPr algn="just"/>
          <a:r>
            <a:rPr lang="pl-PL" sz="2400" dirty="0"/>
            <a:t>Targi Pracy są doskonałą okazją do rozpowszechniania informacji o funkcjonujących na terenie Miasta Konina i Powiatu Konińskiego zakładach pracy, a tym samym przybliżają</a:t>
          </a:r>
          <a:br>
            <a:rPr lang="pl-PL" sz="2400" dirty="0"/>
          </a:br>
          <a:r>
            <a:rPr lang="pl-PL" sz="2400" dirty="0"/>
            <a:t>lokalnej społeczności informacje o rozwijających się branżach i firmach. Pracodawcom stwarzają możliwość prezentacji posiadanych ofert pracy, pozyskiwania odpowiednich kandydatów na wolne miejsca pracy bądź aktywizacji zawodowej. Uczestnictwo pracodawców w Giełdach Pracy oraz Targach Pracy oprócz budowania wizerunku firmy, może przynieść również korzyści w postaci oszczędności tak cennego czasu, jak i kosztów związanych z poszukiwaniem odpowiednich pracowników.</a:t>
          </a:r>
        </a:p>
      </dgm:t>
    </dgm:pt>
    <dgm:pt modelId="{BE2CB6CE-A54F-4F92-B8A1-668E97581841}" type="parTrans" cxnId="{D1315BE6-9E9C-44FF-8ACF-6C70C491F1BF}">
      <dgm:prSet/>
      <dgm:spPr/>
      <dgm:t>
        <a:bodyPr/>
        <a:lstStyle/>
        <a:p>
          <a:endParaRPr lang="pl-PL"/>
        </a:p>
      </dgm:t>
    </dgm:pt>
    <dgm:pt modelId="{33F92869-8EEB-4966-BE77-64181FD10753}" type="sibTrans" cxnId="{D1315BE6-9E9C-44FF-8ACF-6C70C491F1BF}">
      <dgm:prSet/>
      <dgm:spPr/>
      <dgm:t>
        <a:bodyPr/>
        <a:lstStyle/>
        <a:p>
          <a:endParaRPr lang="pl-PL"/>
        </a:p>
      </dgm:t>
    </dgm:pt>
    <dgm:pt modelId="{37756495-5075-4DEF-9B36-0551EAA57D36}" type="pres">
      <dgm:prSet presAssocID="{735DCC6E-6DF7-4212-A0DC-A22BDC1A0321}" presName="compositeShape" presStyleCnt="0">
        <dgm:presLayoutVars>
          <dgm:chMax val="2"/>
          <dgm:dir/>
          <dgm:resizeHandles val="exact"/>
        </dgm:presLayoutVars>
      </dgm:prSet>
      <dgm:spPr/>
    </dgm:pt>
    <dgm:pt modelId="{C715C07D-BE20-4CC1-B3B7-312C9F00EBEB}" type="pres">
      <dgm:prSet presAssocID="{586C9C6C-30E6-4CEF-B2CF-E54FDD0439B6}" presName="upArrow" presStyleLbl="node1" presStyleIdx="0" presStyleCnt="1" custLinFactNeighborX="-24377" custLinFactNeighborY="-10975"/>
      <dgm:spPr/>
    </dgm:pt>
    <dgm:pt modelId="{CB04F28D-B4FE-49E8-8FCD-F08DC8078E4F}" type="pres">
      <dgm:prSet presAssocID="{586C9C6C-30E6-4CEF-B2CF-E54FDD0439B6}" presName="upArrowText" presStyleLbl="revTx" presStyleIdx="0" presStyleCnt="1" custLinFactNeighborX="2277" custLinFactNeighborY="-1147">
        <dgm:presLayoutVars>
          <dgm:chMax val="0"/>
          <dgm:bulletEnabled val="1"/>
        </dgm:presLayoutVars>
      </dgm:prSet>
      <dgm:spPr/>
    </dgm:pt>
  </dgm:ptLst>
  <dgm:cxnLst>
    <dgm:cxn modelId="{EFC8D618-8AE6-4969-A266-B2FCD57E76F5}" type="presOf" srcId="{735DCC6E-6DF7-4212-A0DC-A22BDC1A0321}" destId="{37756495-5075-4DEF-9B36-0551EAA57D36}" srcOrd="0" destOrd="0" presId="urn:microsoft.com/office/officeart/2005/8/layout/arrow4"/>
    <dgm:cxn modelId="{80902B81-899F-4D33-A4DE-5F1B835A75E8}" type="presOf" srcId="{586C9C6C-30E6-4CEF-B2CF-E54FDD0439B6}" destId="{CB04F28D-B4FE-49E8-8FCD-F08DC8078E4F}" srcOrd="0" destOrd="0" presId="urn:microsoft.com/office/officeart/2005/8/layout/arrow4"/>
    <dgm:cxn modelId="{D1315BE6-9E9C-44FF-8ACF-6C70C491F1BF}" srcId="{735DCC6E-6DF7-4212-A0DC-A22BDC1A0321}" destId="{586C9C6C-30E6-4CEF-B2CF-E54FDD0439B6}" srcOrd="0" destOrd="0" parTransId="{BE2CB6CE-A54F-4F92-B8A1-668E97581841}" sibTransId="{33F92869-8EEB-4966-BE77-64181FD10753}"/>
    <dgm:cxn modelId="{D8DB706D-0579-447D-A5CA-F6384ED1ADB5}" type="presParOf" srcId="{37756495-5075-4DEF-9B36-0551EAA57D36}" destId="{C715C07D-BE20-4CC1-B3B7-312C9F00EBEB}" srcOrd="0" destOrd="0" presId="urn:microsoft.com/office/officeart/2005/8/layout/arrow4"/>
    <dgm:cxn modelId="{3FADDDB2-78AF-49CC-BBBE-6E379B5358D3}" type="presParOf" srcId="{37756495-5075-4DEF-9B36-0551EAA57D36}" destId="{CB04F28D-B4FE-49E8-8FCD-F08DC8078E4F}" srcOrd="1" destOrd="0" presId="urn:microsoft.com/office/officeart/2005/8/layout/arrow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3C16A8C-CF65-4674-8658-27B620FD30F2}" type="doc">
      <dgm:prSet loTypeId="urn:microsoft.com/office/officeart/2005/8/layout/vList2" loCatId="list" qsTypeId="urn:microsoft.com/office/officeart/2005/8/quickstyle/3d2" qsCatId="3D" csTypeId="urn:microsoft.com/office/officeart/2005/8/colors/accent1_3" csCatId="accent1" phldr="1"/>
      <dgm:spPr/>
      <dgm:t>
        <a:bodyPr/>
        <a:lstStyle/>
        <a:p>
          <a:endParaRPr lang="pl-PL"/>
        </a:p>
      </dgm:t>
    </dgm:pt>
    <dgm:pt modelId="{C4D59881-94ED-4635-8BC7-C73E1DC05344}">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ctr"/>
          <a:r>
            <a:rPr lang="pl-PL" dirty="0"/>
            <a:t>Zatrudnianie cudzoziemców</a:t>
          </a:r>
        </a:p>
      </dgm:t>
    </dgm:pt>
    <dgm:pt modelId="{7A1F69DE-A87C-4D4C-8DDE-6CA74B417CFB}" type="parTrans" cxnId="{3EE7ACFA-9942-4CD6-8476-31D4EF6329B5}">
      <dgm:prSet/>
      <dgm:spPr/>
      <dgm:t>
        <a:bodyPr/>
        <a:lstStyle/>
        <a:p>
          <a:endParaRPr lang="pl-PL"/>
        </a:p>
      </dgm:t>
    </dgm:pt>
    <dgm:pt modelId="{676E5A68-3B36-4E4D-B5ED-E64E8806C504}" type="sibTrans" cxnId="{3EE7ACFA-9942-4CD6-8476-31D4EF6329B5}">
      <dgm:prSet/>
      <dgm:spPr/>
      <dgm:t>
        <a:bodyPr/>
        <a:lstStyle/>
        <a:p>
          <a:endParaRPr lang="pl-PL"/>
        </a:p>
      </dgm:t>
    </dgm:pt>
    <dgm:pt modelId="{D8168302-6E6E-4B32-8709-D87D6A9C2530}" type="pres">
      <dgm:prSet presAssocID="{13C16A8C-CF65-4674-8658-27B620FD30F2}" presName="linear" presStyleCnt="0">
        <dgm:presLayoutVars>
          <dgm:animLvl val="lvl"/>
          <dgm:resizeHandles val="exact"/>
        </dgm:presLayoutVars>
      </dgm:prSet>
      <dgm:spPr/>
    </dgm:pt>
    <dgm:pt modelId="{52FF986A-1C51-47D7-8C30-C7187C0E5714}" type="pres">
      <dgm:prSet presAssocID="{C4D59881-94ED-4635-8BC7-C73E1DC05344}" presName="parentText" presStyleLbl="node1" presStyleIdx="0" presStyleCnt="1">
        <dgm:presLayoutVars>
          <dgm:chMax val="0"/>
          <dgm:bulletEnabled val="1"/>
        </dgm:presLayoutVars>
      </dgm:prSet>
      <dgm:spPr/>
    </dgm:pt>
  </dgm:ptLst>
  <dgm:cxnLst>
    <dgm:cxn modelId="{72A6EC0C-9826-484E-8DEB-99CCF5856EC5}" type="presOf" srcId="{13C16A8C-CF65-4674-8658-27B620FD30F2}" destId="{D8168302-6E6E-4B32-8709-D87D6A9C2530}" srcOrd="0" destOrd="0" presId="urn:microsoft.com/office/officeart/2005/8/layout/vList2"/>
    <dgm:cxn modelId="{FE3B3E89-84C7-41A6-82AD-DBDC4B293BDD}" type="presOf" srcId="{C4D59881-94ED-4635-8BC7-C73E1DC05344}" destId="{52FF986A-1C51-47D7-8C30-C7187C0E5714}" srcOrd="0" destOrd="0" presId="urn:microsoft.com/office/officeart/2005/8/layout/vList2"/>
    <dgm:cxn modelId="{3EE7ACFA-9942-4CD6-8476-31D4EF6329B5}" srcId="{13C16A8C-CF65-4674-8658-27B620FD30F2}" destId="{C4D59881-94ED-4635-8BC7-C73E1DC05344}" srcOrd="0" destOrd="0" parTransId="{7A1F69DE-A87C-4D4C-8DDE-6CA74B417CFB}" sibTransId="{676E5A68-3B36-4E4D-B5ED-E64E8806C504}"/>
    <dgm:cxn modelId="{F81496A9-C686-472B-ADED-0EBC2B158C8C}" type="presParOf" srcId="{D8168302-6E6E-4B32-8709-D87D6A9C2530}" destId="{52FF986A-1C51-47D7-8C30-C7187C0E571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F4152AE-BEE7-4E12-84AC-9D97D99E3100}"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pl-PL"/>
        </a:p>
      </dgm:t>
    </dgm:pt>
    <dgm:pt modelId="{9079C3C8-1D91-4317-A42A-AD419D818E8D}">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ctr">
            <a:lnSpc>
              <a:spcPct val="150000"/>
            </a:lnSpc>
          </a:pPr>
          <a:r>
            <a:rPr lang="pl-PL" sz="5500" dirty="0"/>
            <a:t>Zatrudnianie cudzoziemców</a:t>
          </a:r>
          <a:br>
            <a:rPr lang="pl-PL" sz="3300" dirty="0"/>
          </a:br>
          <a:endParaRPr lang="pl-PL" sz="3300" dirty="0"/>
        </a:p>
      </dgm:t>
    </dgm:pt>
    <dgm:pt modelId="{52368558-74DA-4F39-907F-872ED7F2A117}" type="parTrans" cxnId="{D1183201-10D2-47A0-91D6-775832DCE16F}">
      <dgm:prSet/>
      <dgm:spPr/>
      <dgm:t>
        <a:bodyPr/>
        <a:lstStyle/>
        <a:p>
          <a:endParaRPr lang="pl-PL"/>
        </a:p>
      </dgm:t>
    </dgm:pt>
    <dgm:pt modelId="{F578D4A6-8263-40B5-9F80-03BE40C359DC}" type="sibTrans" cxnId="{D1183201-10D2-47A0-91D6-775832DCE16F}">
      <dgm:prSet/>
      <dgm:spPr/>
      <dgm:t>
        <a:bodyPr/>
        <a:lstStyle/>
        <a:p>
          <a:endParaRPr lang="pl-PL"/>
        </a:p>
      </dgm:t>
    </dgm:pt>
    <dgm:pt modelId="{AA03AAFD-CF74-4D77-B5C5-E9ADD87D21B1}" type="pres">
      <dgm:prSet presAssocID="{4F4152AE-BEE7-4E12-84AC-9D97D99E3100}" presName="linear" presStyleCnt="0">
        <dgm:presLayoutVars>
          <dgm:animLvl val="lvl"/>
          <dgm:resizeHandles val="exact"/>
        </dgm:presLayoutVars>
      </dgm:prSet>
      <dgm:spPr/>
    </dgm:pt>
    <dgm:pt modelId="{C46A5562-BE0E-41FB-B18C-101A2E3A3C30}" type="pres">
      <dgm:prSet presAssocID="{9079C3C8-1D91-4317-A42A-AD419D818E8D}" presName="parentText" presStyleLbl="node1" presStyleIdx="0" presStyleCnt="1" custLinFactNeighborY="-13619">
        <dgm:presLayoutVars>
          <dgm:chMax val="0"/>
          <dgm:bulletEnabled val="1"/>
        </dgm:presLayoutVars>
      </dgm:prSet>
      <dgm:spPr/>
    </dgm:pt>
  </dgm:ptLst>
  <dgm:cxnLst>
    <dgm:cxn modelId="{D1183201-10D2-47A0-91D6-775832DCE16F}" srcId="{4F4152AE-BEE7-4E12-84AC-9D97D99E3100}" destId="{9079C3C8-1D91-4317-A42A-AD419D818E8D}" srcOrd="0" destOrd="0" parTransId="{52368558-74DA-4F39-907F-872ED7F2A117}" sibTransId="{F578D4A6-8263-40B5-9F80-03BE40C359DC}"/>
    <dgm:cxn modelId="{3D7E8F95-C442-441E-8B02-ED7F8D081217}" type="presOf" srcId="{9079C3C8-1D91-4317-A42A-AD419D818E8D}" destId="{C46A5562-BE0E-41FB-B18C-101A2E3A3C30}" srcOrd="0" destOrd="0" presId="urn:microsoft.com/office/officeart/2005/8/layout/vList2"/>
    <dgm:cxn modelId="{F5BA23F1-22D1-4F97-85EF-80C53C3271F0}" type="presOf" srcId="{4F4152AE-BEE7-4E12-84AC-9D97D99E3100}" destId="{AA03AAFD-CF74-4D77-B5C5-E9ADD87D21B1}" srcOrd="0" destOrd="0" presId="urn:microsoft.com/office/officeart/2005/8/layout/vList2"/>
    <dgm:cxn modelId="{BE5161DE-4158-4965-B69F-79A090605D1D}" type="presParOf" srcId="{AA03AAFD-CF74-4D77-B5C5-E9ADD87D21B1}" destId="{C46A5562-BE0E-41FB-B18C-101A2E3A3C30}"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4F1BB23-92BB-45BB-943A-2D61F3A8E048}" type="doc">
      <dgm:prSet loTypeId="urn:microsoft.com/office/officeart/2005/8/layout/target3" loCatId="relationship" qsTypeId="urn:microsoft.com/office/officeart/2005/8/quickstyle/3d3" qsCatId="3D" csTypeId="urn:microsoft.com/office/officeart/2005/8/colors/accent1_2" csCatId="accent1" phldr="1"/>
      <dgm:spPr/>
      <dgm:t>
        <a:bodyPr/>
        <a:lstStyle/>
        <a:p>
          <a:endParaRPr lang="pl-PL"/>
        </a:p>
      </dgm:t>
    </dgm:pt>
    <dgm:pt modelId="{60CEF0E9-D0AF-4598-92E6-D21B470E76D1}">
      <dgm:prSet/>
      <dgm:spPr>
        <a:solidFill>
          <a:srgbClr val="E6EEC8">
            <a:alpha val="90000"/>
          </a:srgbClr>
        </a:solidFill>
      </dgm:spPr>
      <dgm:t>
        <a:bodyPr/>
        <a:lstStyle/>
        <a:p>
          <a:endParaRPr lang="pl-PL"/>
        </a:p>
      </dgm:t>
    </dgm:pt>
    <dgm:pt modelId="{8CAB12D2-4B68-4534-81DD-711B6FE62E06}" type="parTrans" cxnId="{4D4D77E5-FCB5-47D8-B322-85E2CF5C766C}">
      <dgm:prSet/>
      <dgm:spPr/>
      <dgm:t>
        <a:bodyPr/>
        <a:lstStyle/>
        <a:p>
          <a:endParaRPr lang="pl-PL"/>
        </a:p>
      </dgm:t>
    </dgm:pt>
    <dgm:pt modelId="{FAC66DA8-8305-468E-9CCE-5BD84F95A269}" type="sibTrans" cxnId="{4D4D77E5-FCB5-47D8-B322-85E2CF5C766C}">
      <dgm:prSet/>
      <dgm:spPr/>
      <dgm:t>
        <a:bodyPr/>
        <a:lstStyle/>
        <a:p>
          <a:endParaRPr lang="pl-PL"/>
        </a:p>
      </dgm:t>
    </dgm:pt>
    <dgm:pt modelId="{ADE5E580-13A6-47EA-907E-EB3772D51BC4}">
      <dgm:prSet/>
      <dgm:spPr>
        <a:solidFill>
          <a:schemeClr val="accent6">
            <a:lumMod val="60000"/>
            <a:lumOff val="40000"/>
          </a:schemeClr>
        </a:solidFill>
      </dgm:spPr>
      <dgm:t>
        <a:bodyPr/>
        <a:lstStyle/>
        <a:p>
          <a:r>
            <a:rPr lang="pl-PL" b="1" dirty="0"/>
            <a:t>Wsparcie udzielane pracodawcom w celu tworzenia miejsc pracy</a:t>
          </a:r>
          <a:endParaRPr lang="pl-PL" dirty="0"/>
        </a:p>
      </dgm:t>
    </dgm:pt>
    <dgm:pt modelId="{1FC4142E-039F-46B0-8356-4C2977D65F28}" type="parTrans" cxnId="{EACF835D-132A-44FD-B267-19E91BA7CA4A}">
      <dgm:prSet/>
      <dgm:spPr/>
      <dgm:t>
        <a:bodyPr/>
        <a:lstStyle/>
        <a:p>
          <a:endParaRPr lang="pl-PL"/>
        </a:p>
      </dgm:t>
    </dgm:pt>
    <dgm:pt modelId="{4A100151-8E25-485B-91AA-75D05D825594}" type="sibTrans" cxnId="{EACF835D-132A-44FD-B267-19E91BA7CA4A}">
      <dgm:prSet/>
      <dgm:spPr/>
      <dgm:t>
        <a:bodyPr/>
        <a:lstStyle/>
        <a:p>
          <a:endParaRPr lang="pl-PL"/>
        </a:p>
      </dgm:t>
    </dgm:pt>
    <dgm:pt modelId="{F775F258-F705-41A0-88E4-08190EA40784}" type="pres">
      <dgm:prSet presAssocID="{A4F1BB23-92BB-45BB-943A-2D61F3A8E048}" presName="Name0" presStyleCnt="0">
        <dgm:presLayoutVars>
          <dgm:chMax val="7"/>
          <dgm:dir/>
          <dgm:animLvl val="lvl"/>
          <dgm:resizeHandles val="exact"/>
        </dgm:presLayoutVars>
      </dgm:prSet>
      <dgm:spPr/>
    </dgm:pt>
    <dgm:pt modelId="{9AE4B368-35E7-49FE-9B36-00EB3CC6415C}" type="pres">
      <dgm:prSet presAssocID="{60CEF0E9-D0AF-4598-92E6-D21B470E76D1}" presName="circle1" presStyleLbl="node1" presStyleIdx="0" presStyleCnt="2"/>
      <dgm:spPr>
        <a:solidFill>
          <a:schemeClr val="accent4">
            <a:lumMod val="60000"/>
            <a:lumOff val="40000"/>
          </a:schemeClr>
        </a:solidFill>
      </dgm:spPr>
    </dgm:pt>
    <dgm:pt modelId="{457CEA10-8873-4F4F-B082-93AA6BF0D912}" type="pres">
      <dgm:prSet presAssocID="{60CEF0E9-D0AF-4598-92E6-D21B470E76D1}" presName="space" presStyleCnt="0"/>
      <dgm:spPr/>
    </dgm:pt>
    <dgm:pt modelId="{601D9DEC-0F25-4229-9348-76A7EA43BA9F}" type="pres">
      <dgm:prSet presAssocID="{60CEF0E9-D0AF-4598-92E6-D21B470E76D1}" presName="rect1" presStyleLbl="alignAcc1" presStyleIdx="0" presStyleCnt="2" custLinFactNeighborY="-599"/>
      <dgm:spPr/>
    </dgm:pt>
    <dgm:pt modelId="{EBAED851-10D4-488B-88AB-31150E894570}" type="pres">
      <dgm:prSet presAssocID="{ADE5E580-13A6-47EA-907E-EB3772D51BC4}" presName="vertSpace2" presStyleLbl="node1" presStyleIdx="0" presStyleCnt="2"/>
      <dgm:spPr/>
    </dgm:pt>
    <dgm:pt modelId="{71A6A91C-D358-40BA-9BC3-F3B55C612E49}" type="pres">
      <dgm:prSet presAssocID="{ADE5E580-13A6-47EA-907E-EB3772D51BC4}" presName="circle2" presStyleLbl="node1" presStyleIdx="1" presStyleCnt="2"/>
      <dgm:spPr>
        <a:solidFill>
          <a:schemeClr val="accent6">
            <a:lumMod val="75000"/>
          </a:schemeClr>
        </a:solidFill>
      </dgm:spPr>
    </dgm:pt>
    <dgm:pt modelId="{613D107B-9589-499F-A3BC-E60F3DCEC766}" type="pres">
      <dgm:prSet presAssocID="{ADE5E580-13A6-47EA-907E-EB3772D51BC4}" presName="rect2" presStyleLbl="alignAcc1" presStyleIdx="1" presStyleCnt="2" custLinFactNeighborX="-2975" custLinFactNeighborY="-39026"/>
      <dgm:spPr/>
    </dgm:pt>
    <dgm:pt modelId="{AA9EFA23-B268-46B5-84B3-3FAB3DB6CFEF}" type="pres">
      <dgm:prSet presAssocID="{60CEF0E9-D0AF-4598-92E6-D21B470E76D1}" presName="rect1ParTxNoCh" presStyleLbl="alignAcc1" presStyleIdx="1" presStyleCnt="2">
        <dgm:presLayoutVars>
          <dgm:chMax val="1"/>
          <dgm:bulletEnabled val="1"/>
        </dgm:presLayoutVars>
      </dgm:prSet>
      <dgm:spPr/>
    </dgm:pt>
    <dgm:pt modelId="{1BEF6387-80A5-4D56-9816-707C4D9D690D}" type="pres">
      <dgm:prSet presAssocID="{ADE5E580-13A6-47EA-907E-EB3772D51BC4}" presName="rect2ParTxNoCh" presStyleLbl="alignAcc1" presStyleIdx="1" presStyleCnt="2">
        <dgm:presLayoutVars>
          <dgm:chMax val="1"/>
          <dgm:bulletEnabled val="1"/>
        </dgm:presLayoutVars>
      </dgm:prSet>
      <dgm:spPr/>
    </dgm:pt>
  </dgm:ptLst>
  <dgm:cxnLst>
    <dgm:cxn modelId="{D371A836-F91A-4C11-90CF-E9F90484571F}" type="presOf" srcId="{ADE5E580-13A6-47EA-907E-EB3772D51BC4}" destId="{613D107B-9589-499F-A3BC-E60F3DCEC766}" srcOrd="0" destOrd="0" presId="urn:microsoft.com/office/officeart/2005/8/layout/target3"/>
    <dgm:cxn modelId="{56D2813C-3D5B-44BC-B501-B3DDDEBF3DEE}" type="presOf" srcId="{A4F1BB23-92BB-45BB-943A-2D61F3A8E048}" destId="{F775F258-F705-41A0-88E4-08190EA40784}" srcOrd="0" destOrd="0" presId="urn:microsoft.com/office/officeart/2005/8/layout/target3"/>
    <dgm:cxn modelId="{EACF835D-132A-44FD-B267-19E91BA7CA4A}" srcId="{A4F1BB23-92BB-45BB-943A-2D61F3A8E048}" destId="{ADE5E580-13A6-47EA-907E-EB3772D51BC4}" srcOrd="1" destOrd="0" parTransId="{1FC4142E-039F-46B0-8356-4C2977D65F28}" sibTransId="{4A100151-8E25-485B-91AA-75D05D825594}"/>
    <dgm:cxn modelId="{467B1D96-C809-41C4-953C-9C734E1E8932}" type="presOf" srcId="{60CEF0E9-D0AF-4598-92E6-D21B470E76D1}" destId="{601D9DEC-0F25-4229-9348-76A7EA43BA9F}" srcOrd="0" destOrd="0" presId="urn:microsoft.com/office/officeart/2005/8/layout/target3"/>
    <dgm:cxn modelId="{307703B8-5F05-45AA-A06E-0FA398321A7B}" type="presOf" srcId="{ADE5E580-13A6-47EA-907E-EB3772D51BC4}" destId="{1BEF6387-80A5-4D56-9816-707C4D9D690D}" srcOrd="1" destOrd="0" presId="urn:microsoft.com/office/officeart/2005/8/layout/target3"/>
    <dgm:cxn modelId="{4D4D77E5-FCB5-47D8-B322-85E2CF5C766C}" srcId="{A4F1BB23-92BB-45BB-943A-2D61F3A8E048}" destId="{60CEF0E9-D0AF-4598-92E6-D21B470E76D1}" srcOrd="0" destOrd="0" parTransId="{8CAB12D2-4B68-4534-81DD-711B6FE62E06}" sibTransId="{FAC66DA8-8305-468E-9CCE-5BD84F95A269}"/>
    <dgm:cxn modelId="{1B231AEC-C6BE-4FB7-AD67-8B9880D0B348}" type="presOf" srcId="{60CEF0E9-D0AF-4598-92E6-D21B470E76D1}" destId="{AA9EFA23-B268-46B5-84B3-3FAB3DB6CFEF}" srcOrd="1" destOrd="0" presId="urn:microsoft.com/office/officeart/2005/8/layout/target3"/>
    <dgm:cxn modelId="{6BFBC99E-6B56-4B75-A2E4-CE2659F37DFC}" type="presParOf" srcId="{F775F258-F705-41A0-88E4-08190EA40784}" destId="{9AE4B368-35E7-49FE-9B36-00EB3CC6415C}" srcOrd="0" destOrd="0" presId="urn:microsoft.com/office/officeart/2005/8/layout/target3"/>
    <dgm:cxn modelId="{E32D0979-CBAB-4D5C-BC20-9B8C48EB64B0}" type="presParOf" srcId="{F775F258-F705-41A0-88E4-08190EA40784}" destId="{457CEA10-8873-4F4F-B082-93AA6BF0D912}" srcOrd="1" destOrd="0" presId="urn:microsoft.com/office/officeart/2005/8/layout/target3"/>
    <dgm:cxn modelId="{09917F89-B7CC-4A7F-8726-A099DDDD985B}" type="presParOf" srcId="{F775F258-F705-41A0-88E4-08190EA40784}" destId="{601D9DEC-0F25-4229-9348-76A7EA43BA9F}" srcOrd="2" destOrd="0" presId="urn:microsoft.com/office/officeart/2005/8/layout/target3"/>
    <dgm:cxn modelId="{FC2E6065-27E0-4497-81DA-233882AAD974}" type="presParOf" srcId="{F775F258-F705-41A0-88E4-08190EA40784}" destId="{EBAED851-10D4-488B-88AB-31150E894570}" srcOrd="3" destOrd="0" presId="urn:microsoft.com/office/officeart/2005/8/layout/target3"/>
    <dgm:cxn modelId="{BFB364A4-7032-469B-88F1-8A6F15AC3F8C}" type="presParOf" srcId="{F775F258-F705-41A0-88E4-08190EA40784}" destId="{71A6A91C-D358-40BA-9BC3-F3B55C612E49}" srcOrd="4" destOrd="0" presId="urn:microsoft.com/office/officeart/2005/8/layout/target3"/>
    <dgm:cxn modelId="{ACAD1157-B7A3-4E84-9BD5-DF309269B360}" type="presParOf" srcId="{F775F258-F705-41A0-88E4-08190EA40784}" destId="{613D107B-9589-499F-A3BC-E60F3DCEC766}" srcOrd="5" destOrd="0" presId="urn:microsoft.com/office/officeart/2005/8/layout/target3"/>
    <dgm:cxn modelId="{0980B097-6AB6-4ABC-9373-00C74CEE9FDA}" type="presParOf" srcId="{F775F258-F705-41A0-88E4-08190EA40784}" destId="{AA9EFA23-B268-46B5-84B3-3FAB3DB6CFEF}" srcOrd="6" destOrd="0" presId="urn:microsoft.com/office/officeart/2005/8/layout/target3"/>
    <dgm:cxn modelId="{19AF3066-A1B7-4679-80DC-36A50B4B0D90}" type="presParOf" srcId="{F775F258-F705-41A0-88E4-08190EA40784}" destId="{1BEF6387-80A5-4D56-9816-707C4D9D690D}" srcOrd="7"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9752B9-6156-40E5-9D0E-158DA580DF85}">
      <dsp:nvSpPr>
        <dsp:cNvPr id="0" name=""/>
        <dsp:cNvSpPr/>
      </dsp:nvSpPr>
      <dsp:spPr>
        <a:xfrm>
          <a:off x="0" y="0"/>
          <a:ext cx="10505330" cy="1158239"/>
        </a:xfrm>
        <a:prstGeom prst="chevron">
          <a:avLst/>
        </a:prstGeom>
        <a:solidFill>
          <a:schemeClr val="accent1">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60033" tIns="86678" rIns="86678" bIns="86678" numCol="1" spcCol="1270" anchor="ctr" anchorCtr="0">
          <a:noAutofit/>
        </a:bodyPr>
        <a:lstStyle/>
        <a:p>
          <a:pPr marL="0" lvl="0" indent="0" algn="ctr" defTabSz="2889250">
            <a:lnSpc>
              <a:spcPct val="90000"/>
            </a:lnSpc>
            <a:spcBef>
              <a:spcPct val="0"/>
            </a:spcBef>
            <a:spcAft>
              <a:spcPct val="35000"/>
            </a:spcAft>
            <a:buNone/>
          </a:pPr>
          <a:r>
            <a:rPr lang="pl-PL" sz="6500" b="1" kern="1200" dirty="0"/>
            <a:t>Pośrednictwo pracy</a:t>
          </a:r>
          <a:endParaRPr lang="pl-PL" sz="6500" kern="1200" dirty="0"/>
        </a:p>
      </dsp:txBody>
      <dsp:txXfrm>
        <a:off x="579120" y="0"/>
        <a:ext cx="9347091" cy="115823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9FC627-3660-470E-9B25-F75880BD2343}">
      <dsp:nvSpPr>
        <dsp:cNvPr id="0" name=""/>
        <dsp:cNvSpPr/>
      </dsp:nvSpPr>
      <dsp:spPr>
        <a:xfrm>
          <a:off x="0" y="112123"/>
          <a:ext cx="11617233" cy="650824"/>
        </a:xfrm>
        <a:prstGeom prst="roundRect">
          <a:avLst/>
        </a:prstGeom>
        <a:solidFill>
          <a:schemeClr val="accent4">
            <a:hueOff val="0"/>
            <a:satOff val="0"/>
            <a:lumOff val="0"/>
            <a:alphaOff val="0"/>
          </a:schemeClr>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pl-PL" sz="1900" b="1" i="0" u="sng" kern="1200" dirty="0">
              <a:solidFill>
                <a:schemeClr val="tx1"/>
              </a:solidFill>
              <a:effectLst>
                <a:outerShdw blurRad="38100" dist="38100" dir="2700000" algn="tl">
                  <a:srgbClr val="000000">
                    <a:alpha val="43137"/>
                  </a:srgbClr>
                </a:outerShdw>
              </a:effectLst>
              <a:latin typeface="Bahnschrift" panose="020B0502040204020203" pitchFamily="34" charset="0"/>
            </a:rPr>
            <a:t>Refundacja kosztów wyposażenia lub doposażenia stanowiska pracy dla skierowanego bezrobotnego</a:t>
          </a:r>
          <a:endParaRPr lang="pl-PL" sz="1900" i="0" u="sng" kern="1200" dirty="0">
            <a:solidFill>
              <a:schemeClr val="tx1"/>
            </a:solidFill>
            <a:effectLst>
              <a:outerShdw blurRad="38100" dist="38100" dir="2700000" algn="tl">
                <a:srgbClr val="000000">
                  <a:alpha val="43137"/>
                </a:srgbClr>
              </a:outerShdw>
            </a:effectLst>
            <a:latin typeface="Bahnschrift" panose="020B0502040204020203" pitchFamily="34" charset="0"/>
          </a:endParaRPr>
        </a:p>
      </dsp:txBody>
      <dsp:txXfrm>
        <a:off x="31771" y="143894"/>
        <a:ext cx="11553691" cy="58728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776BC6-7A3C-4F01-A836-E48370CB1312}">
      <dsp:nvSpPr>
        <dsp:cNvPr id="0" name=""/>
        <dsp:cNvSpPr/>
      </dsp:nvSpPr>
      <dsp:spPr>
        <a:xfrm>
          <a:off x="0" y="0"/>
          <a:ext cx="10515600" cy="728324"/>
        </a:xfrm>
        <a:prstGeom prst="roundRect">
          <a:avLst/>
        </a:prstGeom>
        <a:solidFill>
          <a:srgbClr val="FFC000"/>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pl-PL" sz="4000" b="1" u="sng" kern="1200" dirty="0">
              <a:solidFill>
                <a:schemeClr val="tx1"/>
              </a:solidFill>
              <a:effectLst>
                <a:outerShdw blurRad="38100" dist="38100" dir="2700000" algn="tl">
                  <a:srgbClr val="000000">
                    <a:alpha val="43137"/>
                  </a:srgbClr>
                </a:outerShdw>
              </a:effectLst>
              <a:latin typeface="Bahnschrift" panose="020B0502040204020203" pitchFamily="34" charset="0"/>
            </a:rPr>
            <a:t>Staż</a:t>
          </a:r>
        </a:p>
      </dsp:txBody>
      <dsp:txXfrm>
        <a:off x="35554" y="35554"/>
        <a:ext cx="10444492" cy="65721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96E2C4-9FBB-46AC-8119-1206DFE8B43C}">
      <dsp:nvSpPr>
        <dsp:cNvPr id="0" name=""/>
        <dsp:cNvSpPr/>
      </dsp:nvSpPr>
      <dsp:spPr>
        <a:xfrm>
          <a:off x="21007" y="0"/>
          <a:ext cx="10740035" cy="1166949"/>
        </a:xfrm>
        <a:prstGeom prst="roundRect">
          <a:avLst>
            <a:gd name="adj" fmla="val 10000"/>
          </a:avLst>
        </a:prstGeom>
        <a:solidFill>
          <a:srgbClr val="FFC000"/>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pl-PL" sz="2400" b="1" kern="1200" dirty="0">
              <a:solidFill>
                <a:schemeClr val="tx1"/>
              </a:solidFill>
              <a:effectLst>
                <a:outerShdw blurRad="38100" dist="38100" dir="2700000" algn="tl">
                  <a:srgbClr val="000000">
                    <a:alpha val="43137"/>
                  </a:srgbClr>
                </a:outerShdw>
              </a:effectLst>
              <a:latin typeface="Bahnschrift" panose="020B0502040204020203" pitchFamily="34" charset="0"/>
            </a:rPr>
            <a:t>Powiatowy Urząd Pracy w Koninie realizuje dwa projekty współfinansowane                           z Europejskiego Funduszu Społeczn</a:t>
          </a:r>
          <a:r>
            <a:rPr lang="pl-PL" sz="2200" b="1" kern="1200" dirty="0">
              <a:solidFill>
                <a:schemeClr val="tx1"/>
              </a:solidFill>
              <a:effectLst>
                <a:outerShdw blurRad="38100" dist="38100" dir="2700000" algn="tl">
                  <a:srgbClr val="000000">
                    <a:alpha val="43137"/>
                  </a:srgbClr>
                </a:outerShdw>
              </a:effectLst>
              <a:latin typeface="Bahnschrift" panose="020B0502040204020203" pitchFamily="34" charset="0"/>
            </a:rPr>
            <a:t>ego</a:t>
          </a:r>
          <a:br>
            <a:rPr lang="pl-PL" sz="2200" b="1" kern="1200" dirty="0">
              <a:effectLst>
                <a:outerShdw blurRad="38100" dist="38100" dir="2700000" algn="tl">
                  <a:srgbClr val="000000">
                    <a:alpha val="43137"/>
                  </a:srgbClr>
                </a:outerShdw>
              </a:effectLst>
              <a:latin typeface="Bahnschrift" panose="020B0502040204020203" pitchFamily="34" charset="0"/>
            </a:rPr>
          </a:br>
          <a:endParaRPr lang="pl-PL" sz="2200" kern="1200" dirty="0">
            <a:effectLst>
              <a:outerShdw blurRad="38100" dist="38100" dir="2700000" algn="tl">
                <a:srgbClr val="000000">
                  <a:alpha val="43137"/>
                </a:srgbClr>
              </a:outerShdw>
            </a:effectLst>
            <a:latin typeface="Bahnschrift" panose="020B0502040204020203" pitchFamily="34" charset="0"/>
          </a:endParaRPr>
        </a:p>
      </dsp:txBody>
      <dsp:txXfrm>
        <a:off x="55186" y="34179"/>
        <a:ext cx="10671677" cy="1098591"/>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E4B368-35E7-49FE-9B36-00EB3CC6415C}">
      <dsp:nvSpPr>
        <dsp:cNvPr id="0" name=""/>
        <dsp:cNvSpPr/>
      </dsp:nvSpPr>
      <dsp:spPr>
        <a:xfrm>
          <a:off x="0" y="0"/>
          <a:ext cx="5811203" cy="5811203"/>
        </a:xfrm>
        <a:prstGeom prst="pie">
          <a:avLst>
            <a:gd name="adj1" fmla="val 5400000"/>
            <a:gd name="adj2" fmla="val 16200000"/>
          </a:avLst>
        </a:prstGeom>
        <a:solidFill>
          <a:schemeClr val="accent4">
            <a:lumMod val="60000"/>
            <a:lumOff val="4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01D9DEC-0F25-4229-9348-76A7EA43BA9F}">
      <dsp:nvSpPr>
        <dsp:cNvPr id="0" name=""/>
        <dsp:cNvSpPr/>
      </dsp:nvSpPr>
      <dsp:spPr>
        <a:xfrm>
          <a:off x="2905601" y="0"/>
          <a:ext cx="7609998" cy="5811203"/>
        </a:xfrm>
        <a:prstGeom prst="rect">
          <a:avLst/>
        </a:prstGeom>
        <a:solidFill>
          <a:srgbClr val="E6EEC8">
            <a:alpha val="9000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28600" tIns="228600" rIns="228600" bIns="228600" numCol="1" spcCol="1270" anchor="ctr" anchorCtr="0">
          <a:noAutofit/>
        </a:bodyPr>
        <a:lstStyle/>
        <a:p>
          <a:pPr marL="0" lvl="0" indent="0" algn="ctr" defTabSz="2667000">
            <a:lnSpc>
              <a:spcPct val="90000"/>
            </a:lnSpc>
            <a:spcBef>
              <a:spcPct val="0"/>
            </a:spcBef>
            <a:spcAft>
              <a:spcPct val="35000"/>
            </a:spcAft>
            <a:buNone/>
          </a:pPr>
          <a:endParaRPr lang="pl-PL" sz="6000" kern="1200"/>
        </a:p>
      </dsp:txBody>
      <dsp:txXfrm>
        <a:off x="2905601" y="0"/>
        <a:ext cx="7609998" cy="2760321"/>
      </dsp:txXfrm>
    </dsp:sp>
    <dsp:sp modelId="{71A6A91C-D358-40BA-9BC3-F3B55C612E49}">
      <dsp:nvSpPr>
        <dsp:cNvPr id="0" name=""/>
        <dsp:cNvSpPr/>
      </dsp:nvSpPr>
      <dsp:spPr>
        <a:xfrm>
          <a:off x="1525440" y="2760321"/>
          <a:ext cx="2760321" cy="2760321"/>
        </a:xfrm>
        <a:prstGeom prst="pie">
          <a:avLst>
            <a:gd name="adj1" fmla="val 5400000"/>
            <a:gd name="adj2" fmla="val 16200000"/>
          </a:avLst>
        </a:prstGeom>
        <a:solidFill>
          <a:schemeClr val="accent6">
            <a:lumMod val="75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13D107B-9589-499F-A3BC-E60F3DCEC766}">
      <dsp:nvSpPr>
        <dsp:cNvPr id="0" name=""/>
        <dsp:cNvSpPr/>
      </dsp:nvSpPr>
      <dsp:spPr>
        <a:xfrm>
          <a:off x="2679204" y="1683078"/>
          <a:ext cx="7609998" cy="2760321"/>
        </a:xfrm>
        <a:prstGeom prst="rect">
          <a:avLst/>
        </a:prstGeom>
        <a:solidFill>
          <a:schemeClr val="accent6">
            <a:lumMod val="60000"/>
            <a:lumOff val="4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28600" tIns="228600" rIns="228600" bIns="228600" numCol="1" spcCol="1270" anchor="ctr" anchorCtr="0">
          <a:noAutofit/>
        </a:bodyPr>
        <a:lstStyle/>
        <a:p>
          <a:pPr marL="0" lvl="0" indent="0" algn="ctr" defTabSz="2667000">
            <a:lnSpc>
              <a:spcPct val="90000"/>
            </a:lnSpc>
            <a:spcBef>
              <a:spcPct val="0"/>
            </a:spcBef>
            <a:spcAft>
              <a:spcPct val="35000"/>
            </a:spcAft>
            <a:buNone/>
          </a:pPr>
          <a:r>
            <a:rPr lang="pl-PL" sz="6000" b="1" kern="1200" dirty="0"/>
            <a:t>Wsparcie udzielane osobom bezrobotnym </a:t>
          </a:r>
          <a:endParaRPr lang="pl-PL" sz="6000" kern="1200" dirty="0"/>
        </a:p>
      </dsp:txBody>
      <dsp:txXfrm>
        <a:off x="2679204" y="1683078"/>
        <a:ext cx="7609998" cy="2760321"/>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EB6F8B-F1EB-4A4E-AE33-4989115466CF}">
      <dsp:nvSpPr>
        <dsp:cNvPr id="0" name=""/>
        <dsp:cNvSpPr/>
      </dsp:nvSpPr>
      <dsp:spPr>
        <a:xfrm>
          <a:off x="0" y="192797"/>
          <a:ext cx="10515600" cy="957382"/>
        </a:xfrm>
        <a:prstGeom prst="roundRect">
          <a:avLst>
            <a:gd name="adj" fmla="val 10000"/>
          </a:avLst>
        </a:prstGeom>
        <a:solidFill>
          <a:srgbClr val="FFC000"/>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pl-PL" sz="3600" b="0" u="sng" kern="1200" dirty="0">
              <a:solidFill>
                <a:schemeClr val="tx1"/>
              </a:solidFill>
              <a:effectLst>
                <a:outerShdw blurRad="38100" dist="38100" dir="2700000" algn="tl">
                  <a:srgbClr val="000000">
                    <a:alpha val="43137"/>
                  </a:srgbClr>
                </a:outerShdw>
              </a:effectLst>
              <a:latin typeface="Bahnschrift" panose="020B0502040204020203" pitchFamily="34" charset="0"/>
            </a:rPr>
            <a:t>Szkolenia indywidualne i grupowe </a:t>
          </a:r>
        </a:p>
      </dsp:txBody>
      <dsp:txXfrm>
        <a:off x="28041" y="220838"/>
        <a:ext cx="10459518" cy="90130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FB3121-8C35-427D-AEA4-5E094B90D0A1}">
      <dsp:nvSpPr>
        <dsp:cNvPr id="0" name=""/>
        <dsp:cNvSpPr/>
      </dsp:nvSpPr>
      <dsp:spPr>
        <a:xfrm>
          <a:off x="5134" y="0"/>
          <a:ext cx="10505330" cy="1141458"/>
        </a:xfrm>
        <a:prstGeom prst="roundRect">
          <a:avLst>
            <a:gd name="adj" fmla="val 10000"/>
          </a:avLst>
        </a:prstGeom>
        <a:solidFill>
          <a:srgbClr val="FFC000"/>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pl-PL" sz="3600" u="sng" kern="1200" dirty="0">
              <a:solidFill>
                <a:schemeClr val="tx1"/>
              </a:solidFill>
              <a:effectLst>
                <a:outerShdw blurRad="38100" dist="38100" dir="2700000" algn="tl">
                  <a:srgbClr val="000000">
                    <a:alpha val="43137"/>
                  </a:srgbClr>
                </a:outerShdw>
              </a:effectLst>
              <a:latin typeface="Bahnschrift" panose="020B0502040204020203" pitchFamily="34" charset="0"/>
            </a:rPr>
            <a:t>Zwrot kosztów opieki nad dzieckiem</a:t>
          </a:r>
        </a:p>
      </dsp:txBody>
      <dsp:txXfrm>
        <a:off x="38566" y="33432"/>
        <a:ext cx="10438466" cy="1074594"/>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1F4CEE-08CC-4629-BC9A-475FB6676264}">
      <dsp:nvSpPr>
        <dsp:cNvPr id="0" name=""/>
        <dsp:cNvSpPr/>
      </dsp:nvSpPr>
      <dsp:spPr>
        <a:xfrm>
          <a:off x="5134" y="0"/>
          <a:ext cx="10505330" cy="1011093"/>
        </a:xfrm>
        <a:prstGeom prst="roundRect">
          <a:avLst>
            <a:gd name="adj" fmla="val 10000"/>
          </a:avLst>
        </a:prstGeom>
        <a:solidFill>
          <a:srgbClr val="002060"/>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pl-PL" sz="4400" b="1" kern="1200" dirty="0"/>
            <a:t>Poziom i stopa bezrobocia</a:t>
          </a:r>
          <a:endParaRPr lang="pl-PL" sz="4400" kern="1200" dirty="0"/>
        </a:p>
      </dsp:txBody>
      <dsp:txXfrm>
        <a:off x="34748" y="29614"/>
        <a:ext cx="10446102" cy="951865"/>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E1F651-A433-45D3-B274-02B0F9087A54}">
      <dsp:nvSpPr>
        <dsp:cNvPr id="0" name=""/>
        <dsp:cNvSpPr/>
      </dsp:nvSpPr>
      <dsp:spPr>
        <a:xfrm>
          <a:off x="1737866" y="0"/>
          <a:ext cx="7968423" cy="1325563"/>
        </a:xfrm>
        <a:prstGeom prst="leftRightRibbon">
          <a:avLst/>
        </a:prstGeom>
        <a:solidFill>
          <a:schemeClr val="accent6"/>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B407A11D-8053-46D7-AF08-69BDFECE5AF2}">
      <dsp:nvSpPr>
        <dsp:cNvPr id="0" name=""/>
        <dsp:cNvSpPr/>
      </dsp:nvSpPr>
      <dsp:spPr>
        <a:xfrm>
          <a:off x="353439" y="231973"/>
          <a:ext cx="9808721" cy="649525"/>
        </a:xfrm>
        <a:prstGeom prst="rect">
          <a:avLst/>
        </a:prstGeom>
        <a:noFill/>
        <a:ln>
          <a:noFill/>
        </a:ln>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128016" rIns="0" bIns="137160" numCol="1" spcCol="1270" anchor="ctr" anchorCtr="0">
          <a:noAutofit/>
        </a:bodyPr>
        <a:lstStyle/>
        <a:p>
          <a:pPr marL="0" lvl="0" indent="0" algn="ctr" defTabSz="1600200">
            <a:lnSpc>
              <a:spcPct val="90000"/>
            </a:lnSpc>
            <a:spcBef>
              <a:spcPct val="0"/>
            </a:spcBef>
            <a:spcAft>
              <a:spcPct val="35000"/>
            </a:spcAft>
            <a:buNone/>
          </a:pPr>
          <a:r>
            <a:rPr lang="pl-PL" sz="3600" kern="1200" dirty="0"/>
            <a:t>           </a:t>
          </a:r>
          <a:r>
            <a:rPr lang="pl-PL" sz="3600" b="1" kern="1200" dirty="0">
              <a:effectLst>
                <a:outerShdw blurRad="38100" dist="38100" dir="2700000" algn="tl">
                  <a:srgbClr val="000000">
                    <a:alpha val="43137"/>
                  </a:srgbClr>
                </a:outerShdw>
              </a:effectLst>
            </a:rPr>
            <a:t>Bezrobocie w układzie gmin</a:t>
          </a:r>
        </a:p>
      </dsp:txBody>
      <dsp:txXfrm>
        <a:off x="353439" y="231973"/>
        <a:ext cx="9808721" cy="649525"/>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BE8F17-33EE-4B53-83BF-F2C9053E05E1}">
      <dsp:nvSpPr>
        <dsp:cNvPr id="0" name=""/>
        <dsp:cNvSpPr/>
      </dsp:nvSpPr>
      <dsp:spPr>
        <a:xfrm>
          <a:off x="0" y="0"/>
          <a:ext cx="10515600" cy="0"/>
        </a:xfrm>
        <a:prstGeom prst="lin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9D1DE60A-9538-4A1C-A7C9-3E6B65A434B9}">
      <dsp:nvSpPr>
        <dsp:cNvPr id="0" name=""/>
        <dsp:cNvSpPr/>
      </dsp:nvSpPr>
      <dsp:spPr>
        <a:xfrm>
          <a:off x="0" y="0"/>
          <a:ext cx="10515600" cy="13255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ctr" defTabSz="1155700">
            <a:lnSpc>
              <a:spcPct val="90000"/>
            </a:lnSpc>
            <a:spcBef>
              <a:spcPct val="0"/>
            </a:spcBef>
            <a:spcAft>
              <a:spcPct val="35000"/>
            </a:spcAft>
            <a:buNone/>
          </a:pPr>
          <a:r>
            <a:rPr lang="pl-PL" sz="2600" kern="1200" dirty="0"/>
            <a:t>Zróżnicowanie wielkości stopy bezrobocia w Polsce </a:t>
          </a:r>
          <a:br>
            <a:rPr lang="pl-PL" sz="2600" kern="1200" dirty="0"/>
          </a:br>
          <a:r>
            <a:rPr lang="pl-PL" sz="2600" kern="1200" dirty="0"/>
            <a:t>oraz w województwie Wielkopolskim</a:t>
          </a:r>
          <a:br>
            <a:rPr lang="pl-PL" sz="2600" kern="1200" dirty="0"/>
          </a:br>
          <a:r>
            <a:rPr lang="pl-PL" sz="1800" u="sng" kern="1200" dirty="0"/>
            <a:t>dane w końcu kwietnia 2022r.</a:t>
          </a:r>
        </a:p>
      </dsp:txBody>
      <dsp:txXfrm>
        <a:off x="0" y="0"/>
        <a:ext cx="10515600" cy="1325563"/>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B8BA70-783D-4ABE-A3F4-CF190C6AE4E3}">
      <dsp:nvSpPr>
        <dsp:cNvPr id="0" name=""/>
        <dsp:cNvSpPr/>
      </dsp:nvSpPr>
      <dsp:spPr>
        <a:xfrm>
          <a:off x="10269" y="0"/>
          <a:ext cx="10505330" cy="4351338"/>
        </a:xfrm>
        <a:prstGeom prst="roundRect">
          <a:avLst>
            <a:gd name="adj" fmla="val 10000"/>
          </a:avLst>
        </a:prstGeom>
        <a:gradFill rotWithShape="0">
          <a:gsLst>
            <a:gs pos="0">
              <a:schemeClr val="accent4">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t" anchorCtr="0">
          <a:noAutofit/>
        </a:bodyPr>
        <a:lstStyle/>
        <a:p>
          <a:pPr marL="0" lvl="0" indent="0" algn="l" defTabSz="1377950">
            <a:lnSpc>
              <a:spcPct val="90000"/>
            </a:lnSpc>
            <a:spcBef>
              <a:spcPct val="0"/>
            </a:spcBef>
            <a:spcAft>
              <a:spcPct val="35000"/>
            </a:spcAft>
            <a:buNone/>
          </a:pPr>
          <a:r>
            <a:rPr lang="pl-PL" sz="3100" kern="1200" dirty="0">
              <a:effectLst>
                <a:outerShdw blurRad="38100" dist="38100" dir="2700000" algn="tl">
                  <a:srgbClr val="000000">
                    <a:alpha val="43137"/>
                  </a:srgbClr>
                </a:outerShdw>
              </a:effectLst>
            </a:rPr>
            <a:t>W maju br. w strukturze bezrobotnych największy udział stanowili</a:t>
          </a:r>
          <a:r>
            <a:rPr lang="pl-PL" sz="3100" kern="1200" dirty="0"/>
            <a:t>:</a:t>
          </a:r>
          <a:endParaRPr lang="pl-PL" sz="3100" kern="1200" dirty="0">
            <a:solidFill>
              <a:schemeClr val="tx1"/>
            </a:solidFill>
          </a:endParaRPr>
        </a:p>
        <a:p>
          <a:pPr marL="228600" lvl="1" indent="-228600" algn="l" defTabSz="1066800">
            <a:lnSpc>
              <a:spcPct val="90000"/>
            </a:lnSpc>
            <a:spcBef>
              <a:spcPct val="0"/>
            </a:spcBef>
            <a:spcAft>
              <a:spcPct val="15000"/>
            </a:spcAft>
            <a:buFontTx/>
            <a:buNone/>
          </a:pPr>
          <a:r>
            <a:rPr lang="pl-PL" sz="2400" b="1" kern="1200" dirty="0">
              <a:solidFill>
                <a:schemeClr val="tx1"/>
              </a:solidFill>
            </a:rPr>
            <a:t>                                                                         Ogółem region koniński</a:t>
          </a:r>
          <a:r>
            <a:rPr lang="pl-PL" sz="2400" kern="1200" dirty="0"/>
            <a:t>	</a:t>
          </a:r>
          <a:endParaRPr lang="pl-PL" sz="2400" kern="1200" dirty="0">
            <a:solidFill>
              <a:srgbClr val="FF0000"/>
            </a:solidFill>
          </a:endParaRPr>
        </a:p>
        <a:p>
          <a:pPr marL="228600" lvl="1" indent="-228600" algn="l" defTabSz="1066800">
            <a:lnSpc>
              <a:spcPct val="90000"/>
            </a:lnSpc>
            <a:spcBef>
              <a:spcPct val="0"/>
            </a:spcBef>
            <a:spcAft>
              <a:spcPct val="15000"/>
            </a:spcAft>
            <a:buClr>
              <a:srgbClr val="000000"/>
            </a:buClr>
            <a:buFontTx/>
            <a:buNone/>
          </a:pPr>
          <a:r>
            <a:rPr lang="pl-PL" sz="2400" kern="1200" dirty="0"/>
            <a:t>Poprzednio pracujący	 	               </a:t>
          </a:r>
          <a:r>
            <a:rPr lang="pl-PL" sz="2400" b="1" kern="1200" dirty="0">
              <a:solidFill>
                <a:schemeClr val="tx1"/>
              </a:solidFill>
            </a:rPr>
            <a:t>4 990 osób  (88,6%)</a:t>
          </a:r>
          <a:r>
            <a:rPr lang="pl-PL" sz="2400" kern="1200" dirty="0">
              <a:solidFill>
                <a:schemeClr val="tx1"/>
              </a:solidFill>
            </a:rPr>
            <a:t> </a:t>
          </a:r>
          <a:r>
            <a:rPr lang="pl-PL" sz="2400" kern="1200" dirty="0"/>
            <a:t>	</a:t>
          </a:r>
          <a:endParaRPr lang="pl-PL" sz="2400" kern="1200" dirty="0">
            <a:solidFill>
              <a:srgbClr val="FF0000"/>
            </a:solidFill>
          </a:endParaRPr>
        </a:p>
        <a:p>
          <a:pPr marL="228600" lvl="1" indent="-228600" algn="l" defTabSz="1066800">
            <a:lnSpc>
              <a:spcPct val="90000"/>
            </a:lnSpc>
            <a:spcBef>
              <a:spcPct val="0"/>
            </a:spcBef>
            <a:spcAft>
              <a:spcPct val="15000"/>
            </a:spcAft>
            <a:buClr>
              <a:srgbClr val="000000"/>
            </a:buClr>
            <a:buFontTx/>
            <a:buNone/>
          </a:pPr>
          <a:r>
            <a:rPr lang="pl-PL" sz="2400" kern="1200" dirty="0"/>
            <a:t>Bezrobotni bez prawa do zasiłku		</a:t>
          </a:r>
          <a:r>
            <a:rPr lang="pl-PL" sz="2400" b="1" kern="1200" dirty="0">
              <a:solidFill>
                <a:schemeClr val="tx1"/>
              </a:solidFill>
            </a:rPr>
            <a:t>4 855 osób (86,4%)</a:t>
          </a:r>
          <a:r>
            <a:rPr lang="pl-PL" sz="2400" kern="1200" dirty="0"/>
            <a:t>	</a:t>
          </a:r>
          <a:endParaRPr lang="pl-PL" sz="2400" kern="1200" dirty="0">
            <a:solidFill>
              <a:srgbClr val="FF0000"/>
            </a:solidFill>
          </a:endParaRPr>
        </a:p>
        <a:p>
          <a:pPr marL="228600" lvl="1" indent="-228600" algn="l" defTabSz="1066800">
            <a:lnSpc>
              <a:spcPct val="90000"/>
            </a:lnSpc>
            <a:spcBef>
              <a:spcPct val="0"/>
            </a:spcBef>
            <a:spcAft>
              <a:spcPct val="15000"/>
            </a:spcAft>
            <a:buClr>
              <a:srgbClr val="000000"/>
            </a:buClr>
            <a:buFontTx/>
            <a:buNone/>
          </a:pPr>
          <a:r>
            <a:rPr lang="pl-PL" sz="2400" kern="1200" dirty="0"/>
            <a:t>Długotrwale bezrobotni			</a:t>
          </a:r>
          <a:r>
            <a:rPr lang="pl-PL" sz="2400" b="1" kern="1200" dirty="0">
              <a:solidFill>
                <a:schemeClr val="tx1"/>
              </a:solidFill>
            </a:rPr>
            <a:t>3 209 osób  (57,1%)</a:t>
          </a:r>
          <a:r>
            <a:rPr lang="pl-PL" sz="2400" kern="1200" dirty="0"/>
            <a:t>	</a:t>
          </a:r>
          <a:endParaRPr lang="pl-PL" sz="2400" kern="1200" dirty="0">
            <a:solidFill>
              <a:srgbClr val="FF0000"/>
            </a:solidFill>
          </a:endParaRPr>
        </a:p>
        <a:p>
          <a:pPr marL="228600" lvl="1" indent="-228600" algn="l" defTabSz="1066800">
            <a:lnSpc>
              <a:spcPct val="90000"/>
            </a:lnSpc>
            <a:spcBef>
              <a:spcPct val="0"/>
            </a:spcBef>
            <a:spcAft>
              <a:spcPct val="15000"/>
            </a:spcAft>
            <a:buClr>
              <a:srgbClr val="000000"/>
            </a:buClr>
            <a:buFontTx/>
            <a:buNone/>
          </a:pPr>
          <a:r>
            <a:rPr lang="pl-PL" sz="2400" kern="1200" dirty="0"/>
            <a:t>Bezrobotne kobiety			</a:t>
          </a:r>
          <a:r>
            <a:rPr lang="pl-PL" sz="2400" b="1" kern="1200" dirty="0">
              <a:solidFill>
                <a:schemeClr val="tx1"/>
              </a:solidFill>
            </a:rPr>
            <a:t>3 409 osób  (60,7%)</a:t>
          </a:r>
          <a:r>
            <a:rPr lang="pl-PL" sz="2400" kern="1200" dirty="0"/>
            <a:t>	</a:t>
          </a:r>
          <a:endParaRPr lang="pl-PL" sz="2400" kern="1200" dirty="0">
            <a:solidFill>
              <a:srgbClr val="FF0000"/>
            </a:solidFill>
          </a:endParaRPr>
        </a:p>
        <a:p>
          <a:pPr marL="228600" lvl="1" indent="-228600" algn="l" defTabSz="1066800">
            <a:lnSpc>
              <a:spcPct val="90000"/>
            </a:lnSpc>
            <a:spcBef>
              <a:spcPct val="0"/>
            </a:spcBef>
            <a:spcAft>
              <a:spcPct val="15000"/>
            </a:spcAft>
            <a:buClr>
              <a:srgbClr val="000000"/>
            </a:buClr>
            <a:buFontTx/>
            <a:buNone/>
          </a:pPr>
          <a:r>
            <a:rPr lang="pl-PL" sz="2400" kern="1200" dirty="0"/>
            <a:t>Zamieszkali na wsi			</a:t>
          </a:r>
          <a:r>
            <a:rPr lang="pl-PL" sz="2400" b="1" kern="1200" dirty="0">
              <a:solidFill>
                <a:schemeClr val="tx1"/>
              </a:solidFill>
            </a:rPr>
            <a:t>3 030 osób  (54%)</a:t>
          </a:r>
          <a:r>
            <a:rPr lang="pl-PL" sz="2400" kern="1200" dirty="0"/>
            <a:t>	</a:t>
          </a:r>
          <a:endParaRPr lang="pl-PL" sz="2400" kern="1200" dirty="0">
            <a:solidFill>
              <a:srgbClr val="FF0000"/>
            </a:solidFill>
          </a:endParaRPr>
        </a:p>
        <a:p>
          <a:pPr marL="228600" lvl="1" indent="-228600" algn="l" defTabSz="1066800">
            <a:lnSpc>
              <a:spcPct val="90000"/>
            </a:lnSpc>
            <a:spcBef>
              <a:spcPct val="0"/>
            </a:spcBef>
            <a:spcAft>
              <a:spcPct val="15000"/>
            </a:spcAft>
            <a:buFontTx/>
            <a:buNone/>
          </a:pPr>
          <a:endParaRPr lang="pl-PL" sz="2400" kern="1200" dirty="0"/>
        </a:p>
      </dsp:txBody>
      <dsp:txXfrm>
        <a:off x="137715" y="127446"/>
        <a:ext cx="10250438" cy="40964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2286F2-6183-4BFE-86B8-4FEFFBF2AEE2}">
      <dsp:nvSpPr>
        <dsp:cNvPr id="0" name=""/>
        <dsp:cNvSpPr/>
      </dsp:nvSpPr>
      <dsp:spPr>
        <a:xfrm>
          <a:off x="788669" y="0"/>
          <a:ext cx="8938260" cy="4351338"/>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4F3693C-1376-43C9-BB84-77FA3A6070D2}">
      <dsp:nvSpPr>
        <dsp:cNvPr id="0" name=""/>
        <dsp:cNvSpPr/>
      </dsp:nvSpPr>
      <dsp:spPr>
        <a:xfrm>
          <a:off x="0" y="686754"/>
          <a:ext cx="1854606" cy="297782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pl-PL" sz="2000" b="1" kern="1200" dirty="0">
              <a:solidFill>
                <a:schemeClr val="tx1"/>
              </a:solidFill>
            </a:rPr>
            <a:t>Czym jest?</a:t>
          </a:r>
          <a:endParaRPr lang="pl-PL" sz="2000" kern="1200" dirty="0">
            <a:solidFill>
              <a:schemeClr val="tx1"/>
            </a:solidFill>
          </a:endParaRPr>
        </a:p>
      </dsp:txBody>
      <dsp:txXfrm>
        <a:off x="90534" y="777288"/>
        <a:ext cx="1673538" cy="2796761"/>
      </dsp:txXfrm>
    </dsp:sp>
    <dsp:sp modelId="{2209F2F4-940D-4159-BE05-8237EBC1CFFE}">
      <dsp:nvSpPr>
        <dsp:cNvPr id="0" name=""/>
        <dsp:cNvSpPr/>
      </dsp:nvSpPr>
      <dsp:spPr>
        <a:xfrm>
          <a:off x="2166788" y="695631"/>
          <a:ext cx="1854606" cy="296007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pl-PL" sz="1400" b="1" kern="1200" dirty="0">
              <a:solidFill>
                <a:schemeClr val="tx1"/>
              </a:solidFill>
            </a:rPr>
            <a:t>Jest jedną                   z podstawowych usług rynku pracy, realizowaną przez powiatowe urzędy pracy na rzecz poszukujących pracy oraz pracodawców.</a:t>
          </a:r>
        </a:p>
      </dsp:txBody>
      <dsp:txXfrm>
        <a:off x="2257322" y="786165"/>
        <a:ext cx="1673538" cy="2779007"/>
      </dsp:txXfrm>
    </dsp:sp>
    <dsp:sp modelId="{4FB1C2D4-7BEE-41C5-91EE-71541DBF983B}">
      <dsp:nvSpPr>
        <dsp:cNvPr id="0" name=""/>
        <dsp:cNvSpPr/>
      </dsp:nvSpPr>
      <dsp:spPr>
        <a:xfrm>
          <a:off x="4330496" y="677877"/>
          <a:ext cx="1854606" cy="2995582"/>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pl-PL" sz="2000" b="1" kern="1200" dirty="0">
              <a:solidFill>
                <a:schemeClr val="tx1"/>
              </a:solidFill>
            </a:rPr>
            <a:t>Jakiego rodzaju pomoc może otrzymać pracodawca?</a:t>
          </a:r>
          <a:endParaRPr lang="pl-PL" sz="2000" kern="1200" dirty="0">
            <a:solidFill>
              <a:schemeClr val="tx1"/>
            </a:solidFill>
          </a:endParaRPr>
        </a:p>
      </dsp:txBody>
      <dsp:txXfrm>
        <a:off x="4421030" y="768411"/>
        <a:ext cx="1673538" cy="2814514"/>
      </dsp:txXfrm>
    </dsp:sp>
    <dsp:sp modelId="{80994C6D-17A3-41E4-BDD8-F3439553CCBB}">
      <dsp:nvSpPr>
        <dsp:cNvPr id="0" name=""/>
        <dsp:cNvSpPr/>
      </dsp:nvSpPr>
      <dsp:spPr>
        <a:xfrm>
          <a:off x="6494204" y="713393"/>
          <a:ext cx="1854606" cy="2924551"/>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pl-PL" sz="1400" b="1" kern="1200" dirty="0">
              <a:solidFill>
                <a:schemeClr val="tx1"/>
              </a:solidFill>
            </a:rPr>
            <a:t>Pomoc w poszukiwaniu pracowników,           w ramach której uzyska wsparcie       w przygotowaniu oferty pracy, a także jej upowszechnieniu, doborze odpowiednich kandydatów, którzy następnie zostaną skierowani na rozmowę. </a:t>
          </a:r>
        </a:p>
      </dsp:txBody>
      <dsp:txXfrm>
        <a:off x="6584738" y="803927"/>
        <a:ext cx="1673538" cy="2743483"/>
      </dsp:txXfrm>
    </dsp:sp>
    <dsp:sp modelId="{014723D2-A252-4D9C-92A7-02C9C56F9BF5}">
      <dsp:nvSpPr>
        <dsp:cNvPr id="0" name=""/>
        <dsp:cNvSpPr/>
      </dsp:nvSpPr>
      <dsp:spPr>
        <a:xfrm>
          <a:off x="8657912" y="757776"/>
          <a:ext cx="1854606" cy="2835784"/>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pl-PL" sz="1400" b="1" kern="1200" dirty="0">
              <a:solidFill>
                <a:schemeClr val="tx1"/>
              </a:solidFill>
            </a:rPr>
            <a:t>Na życzenie,              w ramach realizacji usługi, urząd może zorganizować giełdę pracy lub zaprosić do wzięcia udziału jako wystawca w organizowanych targach pracy.</a:t>
          </a:r>
        </a:p>
      </dsp:txBody>
      <dsp:txXfrm>
        <a:off x="8748446" y="848310"/>
        <a:ext cx="1673538" cy="2654716"/>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CDAE4F-C04C-4835-A6A6-8996CF4799A9}">
      <dsp:nvSpPr>
        <dsp:cNvPr id="0" name=""/>
        <dsp:cNvSpPr/>
      </dsp:nvSpPr>
      <dsp:spPr>
        <a:xfrm>
          <a:off x="0" y="15162"/>
          <a:ext cx="10515600" cy="1310400"/>
        </a:xfrm>
        <a:prstGeom prst="roundRect">
          <a:avLst/>
        </a:prstGeom>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gra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marL="0" lvl="0" indent="0" algn="ctr" defTabSz="2489200">
            <a:lnSpc>
              <a:spcPct val="90000"/>
            </a:lnSpc>
            <a:spcBef>
              <a:spcPct val="0"/>
            </a:spcBef>
            <a:spcAft>
              <a:spcPct val="35000"/>
            </a:spcAft>
            <a:buNone/>
          </a:pPr>
          <a:r>
            <a:rPr lang="pl-PL" sz="5600" kern="1200" dirty="0">
              <a:solidFill>
                <a:schemeClr val="tx1"/>
              </a:solidFill>
              <a:effectLst>
                <a:outerShdw blurRad="38100" dist="38100" dir="2700000" algn="tl">
                  <a:srgbClr val="000000">
                    <a:alpha val="43137"/>
                  </a:srgbClr>
                </a:outerShdw>
              </a:effectLst>
              <a:latin typeface="Arial Rounded MT Bold" panose="020F0704030504030204" pitchFamily="34" charset="0"/>
            </a:rPr>
            <a:t>Struktura bezrobocia</a:t>
          </a:r>
        </a:p>
      </dsp:txBody>
      <dsp:txXfrm>
        <a:off x="63968" y="79130"/>
        <a:ext cx="10387664" cy="118246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4CF367-F583-486C-AB77-EB2D493C3FA9}">
      <dsp:nvSpPr>
        <dsp:cNvPr id="0" name=""/>
        <dsp:cNvSpPr/>
      </dsp:nvSpPr>
      <dsp:spPr>
        <a:xfrm>
          <a:off x="5134" y="0"/>
          <a:ext cx="10505330" cy="1149349"/>
        </a:xfrm>
        <a:prstGeom prst="roundRect">
          <a:avLst>
            <a:gd name="adj" fmla="val 10000"/>
          </a:avLst>
        </a:prstGeom>
        <a:solidFill>
          <a:schemeClr val="accent2">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190500" rIns="190500" bIns="190500" numCol="1" spcCol="1270" anchor="ctr" anchorCtr="0">
          <a:noAutofit/>
        </a:bodyPr>
        <a:lstStyle/>
        <a:p>
          <a:pPr marL="0" lvl="0" indent="0" algn="ctr" defTabSz="2222500">
            <a:lnSpc>
              <a:spcPct val="90000"/>
            </a:lnSpc>
            <a:spcBef>
              <a:spcPct val="0"/>
            </a:spcBef>
            <a:spcAft>
              <a:spcPct val="35000"/>
            </a:spcAft>
            <a:buNone/>
          </a:pPr>
          <a:r>
            <a:rPr lang="pl-PL" sz="5000" kern="1200" dirty="0"/>
            <a:t>Napływ do bezrobocia</a:t>
          </a:r>
        </a:p>
      </dsp:txBody>
      <dsp:txXfrm>
        <a:off x="38797" y="33663"/>
        <a:ext cx="10438004" cy="1082023"/>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A1CA98-B7B0-421C-BD80-1A0493CCD5F7}">
      <dsp:nvSpPr>
        <dsp:cNvPr id="0" name=""/>
        <dsp:cNvSpPr/>
      </dsp:nvSpPr>
      <dsp:spPr>
        <a:xfrm>
          <a:off x="5257800" y="1909755"/>
          <a:ext cx="3720638" cy="672247"/>
        </a:xfrm>
        <a:custGeom>
          <a:avLst/>
          <a:gdLst/>
          <a:ahLst/>
          <a:cxnLst/>
          <a:rect l="0" t="0" r="0" b="0"/>
          <a:pathLst>
            <a:path>
              <a:moveTo>
                <a:pt x="0" y="0"/>
              </a:moveTo>
              <a:lnTo>
                <a:pt x="0" y="349443"/>
              </a:lnTo>
              <a:lnTo>
                <a:pt x="3720638" y="349443"/>
              </a:lnTo>
              <a:lnTo>
                <a:pt x="3720638" y="6722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5DD25D7-D6E3-423C-B0D2-DDB54FAD9B97}">
      <dsp:nvSpPr>
        <dsp:cNvPr id="0" name=""/>
        <dsp:cNvSpPr/>
      </dsp:nvSpPr>
      <dsp:spPr>
        <a:xfrm>
          <a:off x="5106881" y="1909755"/>
          <a:ext cx="150918" cy="636723"/>
        </a:xfrm>
        <a:custGeom>
          <a:avLst/>
          <a:gdLst/>
          <a:ahLst/>
          <a:cxnLst/>
          <a:rect l="0" t="0" r="0" b="0"/>
          <a:pathLst>
            <a:path>
              <a:moveTo>
                <a:pt x="150918" y="0"/>
              </a:moveTo>
              <a:lnTo>
                <a:pt x="150918" y="313919"/>
              </a:lnTo>
              <a:lnTo>
                <a:pt x="0" y="313919"/>
              </a:lnTo>
              <a:lnTo>
                <a:pt x="0" y="6367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5F7B01E-7421-4E12-B6F0-19086A554D10}">
      <dsp:nvSpPr>
        <dsp:cNvPr id="0" name=""/>
        <dsp:cNvSpPr/>
      </dsp:nvSpPr>
      <dsp:spPr>
        <a:xfrm>
          <a:off x="1644393" y="1909755"/>
          <a:ext cx="3613406" cy="592345"/>
        </a:xfrm>
        <a:custGeom>
          <a:avLst/>
          <a:gdLst/>
          <a:ahLst/>
          <a:cxnLst/>
          <a:rect l="0" t="0" r="0" b="0"/>
          <a:pathLst>
            <a:path>
              <a:moveTo>
                <a:pt x="3613406" y="0"/>
              </a:moveTo>
              <a:lnTo>
                <a:pt x="3613406" y="269541"/>
              </a:lnTo>
              <a:lnTo>
                <a:pt x="0" y="269541"/>
              </a:lnTo>
              <a:lnTo>
                <a:pt x="0" y="59234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26E26CC-7953-4F3C-B6FA-7EB99FDABFD1}">
      <dsp:nvSpPr>
        <dsp:cNvPr id="0" name=""/>
        <dsp:cNvSpPr/>
      </dsp:nvSpPr>
      <dsp:spPr>
        <a:xfrm>
          <a:off x="2475275" y="258812"/>
          <a:ext cx="5565049" cy="165094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pl-PL" sz="2000" kern="1200" dirty="0"/>
            <a:t>Na przestrzeni pięciu miesięcy br. do rejestru Powiatowego Urzędu Pracy w Koninie napłynęło         3 275 osób bezrobotnych. Jest to o 8,2% więcej niż     w analogicznym okresie roku poprzedniego. Struktura napływu jest podobna do roku poprzedniego. </a:t>
          </a:r>
        </a:p>
      </dsp:txBody>
      <dsp:txXfrm>
        <a:off x="2475275" y="258812"/>
        <a:ext cx="5565049" cy="1650942"/>
      </dsp:txXfrm>
    </dsp:sp>
    <dsp:sp modelId="{73AFC4DA-C273-495F-9A82-184886451E19}">
      <dsp:nvSpPr>
        <dsp:cNvPr id="0" name=""/>
        <dsp:cNvSpPr/>
      </dsp:nvSpPr>
      <dsp:spPr>
        <a:xfrm>
          <a:off x="107231" y="2502100"/>
          <a:ext cx="3074323" cy="153716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pl-PL" sz="3200" kern="1200" dirty="0"/>
            <a:t>75,1%  </a:t>
          </a:r>
        </a:p>
        <a:p>
          <a:pPr marL="0" lvl="0" indent="0" algn="ctr" defTabSz="1422400">
            <a:lnSpc>
              <a:spcPct val="90000"/>
            </a:lnSpc>
            <a:spcBef>
              <a:spcPct val="0"/>
            </a:spcBef>
            <a:spcAft>
              <a:spcPct val="35000"/>
            </a:spcAft>
            <a:buNone/>
          </a:pPr>
          <a:r>
            <a:rPr lang="pl-PL" sz="1800" kern="1200" dirty="0"/>
            <a:t>nie nabyło prawa do zasiłku </a:t>
          </a:r>
        </a:p>
      </dsp:txBody>
      <dsp:txXfrm>
        <a:off x="107231" y="2502100"/>
        <a:ext cx="3074323" cy="1537161"/>
      </dsp:txXfrm>
    </dsp:sp>
    <dsp:sp modelId="{7F4531FC-7667-42AE-90E9-51967525A73B}">
      <dsp:nvSpPr>
        <dsp:cNvPr id="0" name=""/>
        <dsp:cNvSpPr/>
      </dsp:nvSpPr>
      <dsp:spPr>
        <a:xfrm>
          <a:off x="3569719" y="2546478"/>
          <a:ext cx="3074323" cy="153716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pl-PL" sz="3200" kern="1200" dirty="0"/>
            <a:t>75,2% </a:t>
          </a:r>
        </a:p>
        <a:p>
          <a:pPr marL="0" lvl="0" indent="0" algn="ctr" defTabSz="1422400">
            <a:lnSpc>
              <a:spcPct val="90000"/>
            </a:lnSpc>
            <a:spcBef>
              <a:spcPct val="0"/>
            </a:spcBef>
            <a:spcAft>
              <a:spcPct val="35000"/>
            </a:spcAft>
            <a:buNone/>
          </a:pPr>
          <a:r>
            <a:rPr lang="pl-PL" sz="1800" kern="1200" dirty="0"/>
            <a:t>zarejestrowało się po raz kolejny</a:t>
          </a:r>
        </a:p>
      </dsp:txBody>
      <dsp:txXfrm>
        <a:off x="3569719" y="2546478"/>
        <a:ext cx="3074323" cy="1537161"/>
      </dsp:txXfrm>
    </dsp:sp>
    <dsp:sp modelId="{F325DDB0-7316-465C-84F1-33FA01B33BEF}">
      <dsp:nvSpPr>
        <dsp:cNvPr id="0" name=""/>
        <dsp:cNvSpPr/>
      </dsp:nvSpPr>
      <dsp:spPr>
        <a:xfrm>
          <a:off x="7441276" y="2582002"/>
          <a:ext cx="3074323" cy="153716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pl-PL" sz="3200" kern="1200" dirty="0"/>
            <a:t>40% </a:t>
          </a:r>
        </a:p>
        <a:p>
          <a:pPr marL="0" lvl="0" indent="0" algn="ctr" defTabSz="1422400">
            <a:lnSpc>
              <a:spcPct val="90000"/>
            </a:lnSpc>
            <a:spcBef>
              <a:spcPct val="0"/>
            </a:spcBef>
            <a:spcAft>
              <a:spcPct val="35000"/>
            </a:spcAft>
            <a:buNone/>
          </a:pPr>
          <a:r>
            <a:rPr lang="pl-PL" sz="1800" kern="1200" dirty="0"/>
            <a:t>to osoby do 30 roku życia</a:t>
          </a:r>
        </a:p>
      </dsp:txBody>
      <dsp:txXfrm>
        <a:off x="7441276" y="2582002"/>
        <a:ext cx="3074323" cy="1537161"/>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186A71-ED66-40CE-8C25-E833B395CD7E}">
      <dsp:nvSpPr>
        <dsp:cNvPr id="0" name=""/>
        <dsp:cNvSpPr/>
      </dsp:nvSpPr>
      <dsp:spPr>
        <a:xfrm>
          <a:off x="0" y="0"/>
          <a:ext cx="10515600" cy="1325563"/>
        </a:xfrm>
        <a:prstGeom prst="roundRect">
          <a:avLst>
            <a:gd name="adj" fmla="val 85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82880" tIns="182880" rIns="182880" bIns="818351" numCol="1" spcCol="1270" anchor="t" anchorCtr="0">
          <a:noAutofit/>
        </a:bodyPr>
        <a:lstStyle/>
        <a:p>
          <a:pPr marL="0" lvl="0" indent="0" algn="ctr" defTabSz="2133600">
            <a:lnSpc>
              <a:spcPct val="90000"/>
            </a:lnSpc>
            <a:spcBef>
              <a:spcPct val="0"/>
            </a:spcBef>
            <a:spcAft>
              <a:spcPct val="35000"/>
            </a:spcAft>
            <a:buNone/>
          </a:pPr>
          <a:r>
            <a:rPr lang="pl-PL" sz="4800" kern="1200" dirty="0">
              <a:effectLst>
                <a:outerShdw blurRad="38100" dist="38100" dir="2700000" algn="tl">
                  <a:srgbClr val="000000">
                    <a:alpha val="43137"/>
                  </a:srgbClr>
                </a:outerShdw>
              </a:effectLst>
            </a:rPr>
            <a:t>Odpływ z bezrobocia</a:t>
          </a:r>
        </a:p>
      </dsp:txBody>
      <dsp:txXfrm>
        <a:off x="33001" y="33001"/>
        <a:ext cx="10449598" cy="1259561"/>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A00A19-3CED-483D-8F11-310B9B374A0D}">
      <dsp:nvSpPr>
        <dsp:cNvPr id="0" name=""/>
        <dsp:cNvSpPr/>
      </dsp:nvSpPr>
      <dsp:spPr>
        <a:xfrm>
          <a:off x="788669" y="0"/>
          <a:ext cx="8938260" cy="435133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94DC8B-49CF-4D47-A552-7D974049BD54}">
      <dsp:nvSpPr>
        <dsp:cNvPr id="0" name=""/>
        <dsp:cNvSpPr/>
      </dsp:nvSpPr>
      <dsp:spPr>
        <a:xfrm>
          <a:off x="128" y="1201839"/>
          <a:ext cx="5129435" cy="19476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pl-PL" sz="2000" kern="1200" dirty="0"/>
            <a:t>W okresie od stycznia do maja br. z ewidencji PUP w Koninie wyłączone zostały  3 474 osoby bezrobotne. W porównaniu                                 z analogicznym okresem roku poprzedniego nastąpił wzrost wyrejestrowań o 11,6%.</a:t>
          </a:r>
        </a:p>
      </dsp:txBody>
      <dsp:txXfrm>
        <a:off x="95205" y="1296916"/>
        <a:ext cx="4939281" cy="1757504"/>
      </dsp:txXfrm>
    </dsp:sp>
    <dsp:sp modelId="{1ACD6856-D048-4A81-8A99-3CE829A3E8DB}">
      <dsp:nvSpPr>
        <dsp:cNvPr id="0" name=""/>
        <dsp:cNvSpPr/>
      </dsp:nvSpPr>
      <dsp:spPr>
        <a:xfrm>
          <a:off x="5386035" y="761579"/>
          <a:ext cx="5129435" cy="282817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pl-PL" sz="2000" kern="1200" dirty="0"/>
            <a:t>Głównymi powodami </a:t>
          </a:r>
          <a:r>
            <a:rPr lang="pl-PL" sz="2000" kern="1200" dirty="0" err="1"/>
            <a:t>wyłączeń</a:t>
          </a:r>
          <a:r>
            <a:rPr lang="pl-PL" sz="2000" kern="1200" dirty="0"/>
            <a:t> z rejestru było:</a:t>
          </a:r>
        </a:p>
        <a:p>
          <a:pPr marL="171450" lvl="1" indent="-171450" algn="l" defTabSz="711200">
            <a:lnSpc>
              <a:spcPct val="90000"/>
            </a:lnSpc>
            <a:spcBef>
              <a:spcPct val="0"/>
            </a:spcBef>
            <a:spcAft>
              <a:spcPct val="15000"/>
            </a:spcAft>
            <a:buChar char="•"/>
          </a:pPr>
          <a:r>
            <a:rPr lang="pl-PL" sz="1600" kern="1200" dirty="0"/>
            <a:t>Podjęcie pracy (54,7%)                                                          -w tym niesubsydiowanej (73%)</a:t>
          </a:r>
        </a:p>
        <a:p>
          <a:pPr marL="171450" lvl="1" indent="-171450" algn="l" defTabSz="711200">
            <a:lnSpc>
              <a:spcPct val="90000"/>
            </a:lnSpc>
            <a:spcBef>
              <a:spcPct val="0"/>
            </a:spcBef>
            <a:spcAft>
              <a:spcPct val="15000"/>
            </a:spcAft>
            <a:buChar char="•"/>
          </a:pPr>
          <a:r>
            <a:rPr lang="pl-PL" sz="1600" kern="1200" dirty="0"/>
            <a:t>Niepotwierdzenie gotowości do podjęcia pracy (12,9%)</a:t>
          </a:r>
        </a:p>
        <a:p>
          <a:pPr marL="171450" lvl="1" indent="-171450" algn="l" defTabSz="711200">
            <a:lnSpc>
              <a:spcPct val="90000"/>
            </a:lnSpc>
            <a:spcBef>
              <a:spcPct val="0"/>
            </a:spcBef>
            <a:spcAft>
              <a:spcPct val="15000"/>
            </a:spcAft>
            <a:buChar char="•"/>
          </a:pPr>
          <a:r>
            <a:rPr lang="pl-PL" sz="1600" kern="1200" dirty="0"/>
            <a:t>Dobrowolna rezygnacja ze statusu bezrobotnego (9,2%)</a:t>
          </a:r>
        </a:p>
      </dsp:txBody>
      <dsp:txXfrm>
        <a:off x="5524095" y="899639"/>
        <a:ext cx="4853315" cy="2552058"/>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23E531-3BBF-49E6-B185-F6ADE6A903A2}">
      <dsp:nvSpPr>
        <dsp:cNvPr id="0" name=""/>
        <dsp:cNvSpPr/>
      </dsp:nvSpPr>
      <dsp:spPr>
        <a:xfrm>
          <a:off x="0" y="0"/>
          <a:ext cx="10515600" cy="1079325"/>
        </a:xfrm>
        <a:prstGeom prst="roundRect">
          <a:avLst/>
        </a:prstGeom>
        <a:solidFill>
          <a:schemeClr val="accent1">
            <a:lumMod val="60000"/>
            <a:lumOff val="40000"/>
          </a:schemeClr>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3">
          <a:scrgbClr r="0" g="0" b="0"/>
        </a:fillRef>
        <a:effectRef idx="2">
          <a:scrgbClr r="0" g="0" b="0"/>
        </a:effectRef>
        <a:fontRef idx="minor">
          <a:schemeClr val="lt1"/>
        </a:fontRef>
      </dsp:style>
      <dsp:txBody>
        <a:bodyPr spcFirstLastPara="0" vert="horz" wrap="square" lIns="171450" tIns="171450" rIns="171450" bIns="171450" numCol="1" spcCol="1270" anchor="ctr" anchorCtr="0">
          <a:noAutofit/>
        </a:bodyPr>
        <a:lstStyle/>
        <a:p>
          <a:pPr marL="0" lvl="0" indent="0" algn="ctr" defTabSz="2000250">
            <a:lnSpc>
              <a:spcPct val="90000"/>
            </a:lnSpc>
            <a:spcBef>
              <a:spcPct val="0"/>
            </a:spcBef>
            <a:spcAft>
              <a:spcPct val="35000"/>
            </a:spcAft>
            <a:buNone/>
          </a:pPr>
          <a:r>
            <a:rPr lang="pl-PL" sz="4500" kern="1200" dirty="0">
              <a:solidFill>
                <a:schemeClr val="tx1"/>
              </a:solidFill>
              <a:latin typeface="Arial Rounded MT Bold" panose="020F0704030504030204" pitchFamily="34" charset="0"/>
            </a:rPr>
            <a:t>Bezrobotni wg wykształcenia</a:t>
          </a:r>
        </a:p>
      </dsp:txBody>
      <dsp:txXfrm>
        <a:off x="52688" y="52688"/>
        <a:ext cx="10410224" cy="973949"/>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965E17-15A6-41CA-919B-DCE036A2B7DD}">
      <dsp:nvSpPr>
        <dsp:cNvPr id="0" name=""/>
        <dsp:cNvSpPr/>
      </dsp:nvSpPr>
      <dsp:spPr>
        <a:xfrm>
          <a:off x="0" y="425866"/>
          <a:ext cx="10515600" cy="831600"/>
        </a:xfrm>
        <a:prstGeom prst="rect">
          <a:avLst/>
        </a:prstGeom>
        <a:solidFill>
          <a:schemeClr val="accent1">
            <a:alpha val="90000"/>
          </a:schemeClr>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z="300000">
          <a:bevelT w="190500" h="38100"/>
        </a:sp3d>
      </dsp:spPr>
      <dsp:style>
        <a:lnRef idx="0">
          <a:scrgbClr r="0" g="0" b="0"/>
        </a:lnRef>
        <a:fillRef idx="1">
          <a:scrgbClr r="0" g="0" b="0"/>
        </a:fillRef>
        <a:effectRef idx="0">
          <a:scrgbClr r="0" g="0" b="0"/>
        </a:effectRef>
        <a:fontRef idx="minor"/>
      </dsp:style>
    </dsp:sp>
    <dsp:sp modelId="{1A8A31D7-6D14-423C-886D-30CD187088AF}">
      <dsp:nvSpPr>
        <dsp:cNvPr id="0" name=""/>
        <dsp:cNvSpPr/>
      </dsp:nvSpPr>
      <dsp:spPr>
        <a:xfrm>
          <a:off x="885403" y="328898"/>
          <a:ext cx="7360920" cy="974160"/>
        </a:xfrm>
        <a:prstGeom prst="roundRect">
          <a:avLst/>
        </a:prstGeom>
        <a:solidFill>
          <a:srgbClr val="FFC000"/>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2">
          <a:scrgbClr r="0" g="0" b="0"/>
        </a:effectRef>
        <a:fontRef idx="minor">
          <a:schemeClr val="lt1"/>
        </a:fontRef>
      </dsp:style>
      <dsp:txBody>
        <a:bodyPr spcFirstLastPara="0" vert="horz" wrap="square" lIns="278225" tIns="0" rIns="278225" bIns="0" numCol="1" spcCol="1270" anchor="ctr" anchorCtr="0">
          <a:noAutofit/>
        </a:bodyPr>
        <a:lstStyle/>
        <a:p>
          <a:pPr marL="0" lvl="0" indent="0" algn="ctr" defTabSz="1466850">
            <a:lnSpc>
              <a:spcPct val="90000"/>
            </a:lnSpc>
            <a:spcBef>
              <a:spcPct val="0"/>
            </a:spcBef>
            <a:spcAft>
              <a:spcPct val="35000"/>
            </a:spcAft>
            <a:buNone/>
          </a:pPr>
          <a:r>
            <a:rPr lang="pl-PL" sz="3300" kern="1200" dirty="0"/>
            <a:t>Bezrobotni wg wieku</a:t>
          </a:r>
        </a:p>
      </dsp:txBody>
      <dsp:txXfrm>
        <a:off x="932958" y="376453"/>
        <a:ext cx="7265810" cy="879050"/>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24EC30-DC45-4F31-9A9B-7F5E89A6CAF6}">
      <dsp:nvSpPr>
        <dsp:cNvPr id="0" name=""/>
        <dsp:cNvSpPr/>
      </dsp:nvSpPr>
      <dsp:spPr>
        <a:xfrm>
          <a:off x="5134" y="0"/>
          <a:ext cx="10505330" cy="1099881"/>
        </a:xfrm>
        <a:prstGeom prst="roundRect">
          <a:avLst>
            <a:gd name="adj" fmla="val 10000"/>
          </a:avLst>
        </a:prstGeom>
        <a:solidFill>
          <a:schemeClr val="accent6">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ctr" defTabSz="2089150">
            <a:lnSpc>
              <a:spcPct val="90000"/>
            </a:lnSpc>
            <a:spcBef>
              <a:spcPct val="0"/>
            </a:spcBef>
            <a:spcAft>
              <a:spcPct val="35000"/>
            </a:spcAft>
            <a:buNone/>
          </a:pPr>
          <a:r>
            <a:rPr lang="pl-PL" sz="4700" kern="1200"/>
            <a:t>Bezrobotni wg zawodów</a:t>
          </a:r>
        </a:p>
      </dsp:txBody>
      <dsp:txXfrm>
        <a:off x="37348" y="32214"/>
        <a:ext cx="10440902" cy="1035453"/>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0BA94E-DC0C-4894-9A93-54090FDB1080}">
      <dsp:nvSpPr>
        <dsp:cNvPr id="0" name=""/>
        <dsp:cNvSpPr/>
      </dsp:nvSpPr>
      <dsp:spPr>
        <a:xfrm rot="16200000">
          <a:off x="-663606" y="664889"/>
          <a:ext cx="4667250" cy="3337470"/>
        </a:xfrm>
        <a:prstGeom prst="flowChartManualOperation">
          <a:avLst/>
        </a:prstGeom>
        <a:solidFill>
          <a:srgbClr val="FFC000"/>
        </a:solidFill>
        <a:ln w="12700" cap="flat" cmpd="sng" algn="ctr">
          <a:solidFill>
            <a:srgbClr val="FFFF99"/>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2071" bIns="0" numCol="1" spcCol="1270" anchor="ctr" anchorCtr="0">
          <a:noAutofit/>
        </a:bodyPr>
        <a:lstStyle/>
        <a:p>
          <a:pPr marL="0" lvl="0" indent="0" algn="ctr" defTabSz="711200">
            <a:lnSpc>
              <a:spcPct val="90000"/>
            </a:lnSpc>
            <a:spcBef>
              <a:spcPct val="0"/>
            </a:spcBef>
            <a:spcAft>
              <a:spcPct val="35000"/>
            </a:spcAft>
            <a:buNone/>
          </a:pPr>
          <a:r>
            <a:rPr lang="pl-PL" sz="1600" b="1" u="sng" kern="1200" dirty="0">
              <a:solidFill>
                <a:schemeClr val="tx1"/>
              </a:solidFill>
            </a:rPr>
            <a:t>Wykształcenie wyższe</a:t>
          </a:r>
          <a:r>
            <a:rPr lang="pl-PL" sz="1600" b="1" kern="1200" dirty="0">
              <a:solidFill>
                <a:schemeClr val="tx1"/>
              </a:solidFill>
            </a:rPr>
            <a:t>: specjalista administracji publicznej, specjalista pracy socjalnej, ekonomista, specjalista ds. rachunkowości, nauczyciel nauczania początkowego, nauczyciel przedszkola, specjalista ds. logistyki, specjalista ds. organizacji usług gastronomicznych, hotelowych i turystycznych, specjalista ds. marketingu i handlu oraz politolog.</a:t>
          </a:r>
        </a:p>
      </dsp:txBody>
      <dsp:txXfrm rot="5400000">
        <a:off x="1284" y="933449"/>
        <a:ext cx="3337470" cy="2800350"/>
      </dsp:txXfrm>
    </dsp:sp>
    <dsp:sp modelId="{5CF4BD25-671B-414F-A676-F70972F46874}">
      <dsp:nvSpPr>
        <dsp:cNvPr id="0" name=""/>
        <dsp:cNvSpPr/>
      </dsp:nvSpPr>
      <dsp:spPr>
        <a:xfrm rot="16200000">
          <a:off x="2924175" y="664889"/>
          <a:ext cx="4667250" cy="3337470"/>
        </a:xfrm>
        <a:prstGeom prst="flowChartManualOperation">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2071" bIns="0" numCol="1" spcCol="1270" anchor="ctr" anchorCtr="0">
          <a:noAutofit/>
        </a:bodyPr>
        <a:lstStyle/>
        <a:p>
          <a:pPr marL="0" lvl="0" indent="0" algn="ctr" defTabSz="711200">
            <a:lnSpc>
              <a:spcPct val="90000"/>
            </a:lnSpc>
            <a:spcBef>
              <a:spcPct val="0"/>
            </a:spcBef>
            <a:spcAft>
              <a:spcPct val="35000"/>
            </a:spcAft>
            <a:buNone/>
          </a:pPr>
          <a:r>
            <a:rPr lang="pl-PL" sz="1600" b="1" u="sng" kern="1200" dirty="0">
              <a:solidFill>
                <a:schemeClr val="tx1"/>
              </a:solidFill>
            </a:rPr>
            <a:t>Wykształcenie policealne i średnie zawodowe</a:t>
          </a:r>
          <a:r>
            <a:rPr lang="pl-PL" sz="1600" b="1" kern="1200" dirty="0">
              <a:solidFill>
                <a:schemeClr val="tx1"/>
              </a:solidFill>
            </a:rPr>
            <a:t>: technik ekonomista, administracji, prac biurowych, żywienia i usług gastronomicznych, mechanik, hotelarstwa, rolnik, logistyk, administracji, informatyki oraz żywienia i gospodarstwa domowego.</a:t>
          </a:r>
        </a:p>
      </dsp:txBody>
      <dsp:txXfrm rot="5400000">
        <a:off x="3589065" y="933449"/>
        <a:ext cx="3337470" cy="2800350"/>
      </dsp:txXfrm>
    </dsp:sp>
    <dsp:sp modelId="{FEA287F5-CBFA-49AE-A297-9CCC0C4A99F6}">
      <dsp:nvSpPr>
        <dsp:cNvPr id="0" name=""/>
        <dsp:cNvSpPr/>
      </dsp:nvSpPr>
      <dsp:spPr>
        <a:xfrm rot="16200000">
          <a:off x="6511956" y="664889"/>
          <a:ext cx="4667250" cy="3337470"/>
        </a:xfrm>
        <a:prstGeom prst="flowChartManualOperation">
          <a:avLst/>
        </a:prstGeom>
        <a:solidFill>
          <a:schemeClr val="accent6">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2071" bIns="0" numCol="1" spcCol="1270" anchor="ctr" anchorCtr="0">
          <a:noAutofit/>
        </a:bodyPr>
        <a:lstStyle/>
        <a:p>
          <a:pPr marL="0" lvl="0" indent="0" algn="ctr" defTabSz="711200">
            <a:lnSpc>
              <a:spcPct val="90000"/>
            </a:lnSpc>
            <a:spcBef>
              <a:spcPct val="0"/>
            </a:spcBef>
            <a:spcAft>
              <a:spcPct val="35000"/>
            </a:spcAft>
            <a:buNone/>
          </a:pPr>
          <a:r>
            <a:rPr lang="pl-PL" sz="1600" b="1" u="sng" kern="1200" dirty="0">
              <a:solidFill>
                <a:schemeClr val="tx1"/>
              </a:solidFill>
            </a:rPr>
            <a:t>Wykształcenie zasadnicze zawodowe/branżowe</a:t>
          </a:r>
          <a:r>
            <a:rPr lang="pl-PL" sz="1600" b="1" kern="1200" dirty="0">
              <a:solidFill>
                <a:schemeClr val="tx1"/>
              </a:solidFill>
            </a:rPr>
            <a:t>: kucharz, kelner, fryzjer, sprzedawca, rolnik, murarz, monter zabudowy i robót wykończeniowych w budownictwie, malarz, spawacz, blacharz samochodowych, ślusarz, mechanik pojazdów samochodowych, mechanik samochodów osobowych, stolarz, szwaczka , krawiec.</a:t>
          </a:r>
        </a:p>
      </dsp:txBody>
      <dsp:txXfrm rot="5400000">
        <a:off x="7176846" y="933449"/>
        <a:ext cx="3337470" cy="28003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C1E06D-A455-401C-A2D4-2953C9C009FB}">
      <dsp:nvSpPr>
        <dsp:cNvPr id="0" name=""/>
        <dsp:cNvSpPr/>
      </dsp:nvSpPr>
      <dsp:spPr>
        <a:xfrm>
          <a:off x="-106039" y="-109224"/>
          <a:ext cx="6104729" cy="638642"/>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endParaRPr lang="pl-PL" sz="2700" kern="1200"/>
        </a:p>
      </dsp:txBody>
      <dsp:txXfrm>
        <a:off x="-87334" y="-90519"/>
        <a:ext cx="5438156" cy="601232"/>
      </dsp:txXfrm>
    </dsp:sp>
    <dsp:sp modelId="{2BE71BFC-A2B1-4F81-87D8-86A816D297F7}">
      <dsp:nvSpPr>
        <dsp:cNvPr id="0" name=""/>
        <dsp:cNvSpPr/>
      </dsp:nvSpPr>
      <dsp:spPr>
        <a:xfrm>
          <a:off x="759187" y="451042"/>
          <a:ext cx="6528886" cy="1095498"/>
        </a:xfrm>
        <a:prstGeom prst="roundRect">
          <a:avLst>
            <a:gd name="adj" fmla="val 10000"/>
          </a:avLst>
        </a:prstGeom>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w="6350" cap="flat" cmpd="sng" algn="ctr">
          <a:solidFill>
            <a:schemeClr val="accent6"/>
          </a:solidFill>
          <a:prstDash val="solid"/>
          <a:miter lim="800000"/>
          <a:headEnd type="none" w="med" len="med"/>
          <a:tailEnd type="none" w="med" len="med"/>
        </a:ln>
        <a:effectLst/>
      </dsp:spPr>
      <dsp:style>
        <a:lnRef idx="1">
          <a:schemeClr val="accent6"/>
        </a:lnRef>
        <a:fillRef idx="3">
          <a:schemeClr val="accent6"/>
        </a:fillRef>
        <a:effectRef idx="2">
          <a:schemeClr val="accent6"/>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pl-PL" sz="2800" b="1" kern="1200" dirty="0">
              <a:solidFill>
                <a:schemeClr val="tx1"/>
              </a:solidFill>
            </a:rPr>
            <a:t>Jak zgłosić ofertę pracy?</a:t>
          </a:r>
          <a:br>
            <a:rPr lang="pl-PL" sz="2800" b="1" kern="1200" dirty="0"/>
          </a:br>
          <a:endParaRPr lang="pl-PL" sz="2800" kern="1200" dirty="0"/>
        </a:p>
      </dsp:txBody>
      <dsp:txXfrm>
        <a:off x="791273" y="483128"/>
        <a:ext cx="4863973" cy="1031326"/>
      </dsp:txXfrm>
    </dsp:sp>
    <dsp:sp modelId="{2DA6BDB3-1FC6-40F1-87F1-6ED491255299}">
      <dsp:nvSpPr>
        <dsp:cNvPr id="0" name=""/>
        <dsp:cNvSpPr/>
      </dsp:nvSpPr>
      <dsp:spPr>
        <a:xfrm>
          <a:off x="5313779" y="-27929"/>
          <a:ext cx="950380" cy="1264747"/>
        </a:xfrm>
        <a:prstGeom prst="downArrow">
          <a:avLst>
            <a:gd name="adj1" fmla="val 55000"/>
            <a:gd name="adj2" fmla="val 45000"/>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43180" tIns="43180" rIns="43180" bIns="43180" numCol="1" spcCol="1270" anchor="ctr" anchorCtr="0">
          <a:noAutofit/>
        </a:bodyPr>
        <a:lstStyle/>
        <a:p>
          <a:pPr marL="0" lvl="0" indent="0" algn="ctr" defTabSz="1511300">
            <a:lnSpc>
              <a:spcPct val="90000"/>
            </a:lnSpc>
            <a:spcBef>
              <a:spcPct val="0"/>
            </a:spcBef>
            <a:spcAft>
              <a:spcPct val="35000"/>
            </a:spcAft>
            <a:buNone/>
          </a:pPr>
          <a:endParaRPr lang="pl-PL" sz="3400" kern="1200"/>
        </a:p>
      </dsp:txBody>
      <dsp:txXfrm>
        <a:off x="5527614" y="-27929"/>
        <a:ext cx="522710" cy="1029528"/>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7C42EB-6B48-4408-9B4F-47943CC8D97B}">
      <dsp:nvSpPr>
        <dsp:cNvPr id="0" name=""/>
        <dsp:cNvSpPr/>
      </dsp:nvSpPr>
      <dsp:spPr>
        <a:xfrm>
          <a:off x="0" y="12213"/>
          <a:ext cx="10515600" cy="1095119"/>
        </a:xfrm>
        <a:prstGeom prst="round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pl-PL" sz="2400" b="1" kern="1200" dirty="0"/>
            <a:t>Sytuacja uchodźców z Ukrainy na terenie miasta Konin i powiatu konińskiego </a:t>
          </a:r>
        </a:p>
        <a:p>
          <a:pPr marL="0" lvl="0" indent="0" algn="ctr" defTabSz="1066800">
            <a:lnSpc>
              <a:spcPct val="90000"/>
            </a:lnSpc>
            <a:spcBef>
              <a:spcPct val="0"/>
            </a:spcBef>
            <a:spcAft>
              <a:spcPct val="35000"/>
            </a:spcAft>
            <a:buNone/>
          </a:pPr>
          <a:r>
            <a:rPr lang="pl-PL" sz="2400" b="1" kern="1200" dirty="0"/>
            <a:t>- dane na dzień 31.05.2022r.</a:t>
          </a:r>
          <a:endParaRPr lang="pl-PL" sz="2400" kern="1200" dirty="0"/>
        </a:p>
      </dsp:txBody>
      <dsp:txXfrm>
        <a:off x="53459" y="65672"/>
        <a:ext cx="10408682" cy="988201"/>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CB5BDC-2118-492E-8D9C-40C5823CC430}">
      <dsp:nvSpPr>
        <dsp:cNvPr id="0" name=""/>
        <dsp:cNvSpPr/>
      </dsp:nvSpPr>
      <dsp:spPr>
        <a:xfrm>
          <a:off x="0" y="2901"/>
          <a:ext cx="10515600" cy="1319759"/>
        </a:xfrm>
        <a:prstGeom prst="round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pl-PL" sz="2400" b="1" kern="1200" dirty="0"/>
            <a:t>Zatrudnienie cudzoziemców w ramach uproszczonej procedury </a:t>
          </a:r>
          <a:r>
            <a:rPr lang="pl-PL" sz="2400" b="1" kern="1200" dirty="0" err="1"/>
            <a:t>oświadczeniowej</a:t>
          </a:r>
          <a:r>
            <a:rPr lang="pl-PL" sz="2400" b="1" kern="1200" dirty="0"/>
            <a:t> zwanej „powiadomieniem o powierzeniu pracy obywatelom Ukrainy”</a:t>
          </a:r>
          <a:br>
            <a:rPr lang="pl-PL" sz="2400" kern="1200" dirty="0"/>
          </a:br>
          <a:endParaRPr lang="pl-PL" sz="2400" kern="1200" dirty="0"/>
        </a:p>
      </dsp:txBody>
      <dsp:txXfrm>
        <a:off x="64425" y="67326"/>
        <a:ext cx="10386750" cy="119090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1367EB-E638-48C7-B9AA-06029382EFE4}">
      <dsp:nvSpPr>
        <dsp:cNvPr id="0" name=""/>
        <dsp:cNvSpPr/>
      </dsp:nvSpPr>
      <dsp:spPr>
        <a:xfrm>
          <a:off x="2043574" y="0"/>
          <a:ext cx="5871104" cy="1325563"/>
        </a:xfrm>
        <a:prstGeom prst="ellipse">
          <a:avLst/>
        </a:prstGeom>
        <a:solidFill>
          <a:schemeClr val="accent6">
            <a:lumMod val="60000"/>
            <a:lumOff val="40000"/>
            <a:alpha val="50000"/>
          </a:schemeClr>
        </a:solidFill>
        <a:ln w="12700" cap="flat" cmpd="sng" algn="ctr">
          <a:solidFill>
            <a:schemeClr val="lt1">
              <a:hueOff val="0"/>
              <a:satOff val="0"/>
              <a:lumOff val="0"/>
              <a:alphaOff val="0"/>
            </a:schemeClr>
          </a:solidFill>
          <a:prstDash val="solid"/>
          <a:miter lim="800000"/>
        </a:ln>
        <a:effectLst>
          <a:outerShdw blurRad="76200" dist="12700" dir="8100000" sy="-23000" kx="800400" algn="br" rotWithShape="0">
            <a:prstClr val="black">
              <a:alpha val="20000"/>
            </a:prstClr>
          </a:outerShdw>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844800">
            <a:lnSpc>
              <a:spcPct val="90000"/>
            </a:lnSpc>
            <a:spcBef>
              <a:spcPct val="0"/>
            </a:spcBef>
            <a:spcAft>
              <a:spcPct val="35000"/>
            </a:spcAft>
            <a:buNone/>
          </a:pPr>
          <a:r>
            <a:rPr lang="pl-PL" sz="6400" kern="1200" dirty="0">
              <a:effectLst>
                <a:outerShdw blurRad="38100" dist="38100" dir="2700000" algn="tl">
                  <a:srgbClr val="000000">
                    <a:alpha val="43137"/>
                  </a:srgbClr>
                </a:outerShdw>
              </a:effectLst>
            </a:rPr>
            <a:t>Giełdy pracy</a:t>
          </a:r>
        </a:p>
      </dsp:txBody>
      <dsp:txXfrm>
        <a:off x="2903377" y="194124"/>
        <a:ext cx="4151498" cy="93731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4C7961-27EE-4127-9A07-78855A75A2A4}">
      <dsp:nvSpPr>
        <dsp:cNvPr id="0" name=""/>
        <dsp:cNvSpPr/>
      </dsp:nvSpPr>
      <dsp:spPr>
        <a:xfrm>
          <a:off x="0" y="0"/>
          <a:ext cx="10675938" cy="4998719"/>
        </a:xfrm>
        <a:prstGeom prst="roundRect">
          <a:avLst>
            <a:gd name="adj" fmla="val 10000"/>
          </a:avLst>
        </a:prstGeom>
        <a:gradFill rotWithShape="0">
          <a:gsLst>
            <a:gs pos="0">
              <a:schemeClr val="accent6">
                <a:alpha val="80000"/>
                <a:hueOff val="0"/>
                <a:satOff val="0"/>
                <a:lumOff val="0"/>
                <a:alphaOff val="0"/>
                <a:satMod val="103000"/>
                <a:lumMod val="102000"/>
                <a:tint val="94000"/>
              </a:schemeClr>
            </a:gs>
            <a:gs pos="50000">
              <a:schemeClr val="accent6">
                <a:alpha val="80000"/>
                <a:hueOff val="0"/>
                <a:satOff val="0"/>
                <a:lumOff val="0"/>
                <a:alphaOff val="0"/>
                <a:satMod val="110000"/>
                <a:lumMod val="100000"/>
                <a:shade val="100000"/>
              </a:schemeClr>
            </a:gs>
            <a:gs pos="100000">
              <a:schemeClr val="accent6">
                <a:alpha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pl-PL" sz="3100" kern="1200" dirty="0"/>
            <a:t>Jest to jedna z form bezpośredniego kontaktu pracodawcy          z wieloma kandydatami do pracy, dobranymi przez pracownika urzędu spośród osób zarejestrowanych w urzędzie w celu pozyskania do pracy kandydatów odpowiadających wymaganiom tego pracodawcy.</a:t>
          </a:r>
          <a:br>
            <a:rPr lang="pl-PL" sz="3100" kern="1200" dirty="0"/>
          </a:br>
          <a:br>
            <a:rPr lang="pl-PL" sz="3100" kern="1200" dirty="0"/>
          </a:br>
          <a:r>
            <a:rPr lang="pl-PL" sz="3100" kern="1200" dirty="0"/>
            <a:t>Urząd może zorganizować giełdę także dla takiego pracodawcy, który chce się spotkać z większą liczbą kandydatów                    w ustalonym terminie, nie zaś oczekiwać na każdego kandydata osobno.</a:t>
          </a:r>
        </a:p>
      </dsp:txBody>
      <dsp:txXfrm>
        <a:off x="146407" y="146407"/>
        <a:ext cx="10383124" cy="470590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15C07D-BE20-4CC1-B3B7-312C9F00EBEB}">
      <dsp:nvSpPr>
        <dsp:cNvPr id="0" name=""/>
        <dsp:cNvSpPr/>
      </dsp:nvSpPr>
      <dsp:spPr>
        <a:xfrm>
          <a:off x="0" y="0"/>
          <a:ext cx="4043476" cy="6857999"/>
        </a:xfrm>
        <a:prstGeom prst="upArrow">
          <a:avLst/>
        </a:prstGeom>
        <a:solidFill>
          <a:schemeClr val="accent6">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sp>
    <dsp:sp modelId="{CB04F28D-B4FE-49E8-8FCD-F08DC8078E4F}">
      <dsp:nvSpPr>
        <dsp:cNvPr id="0" name=""/>
        <dsp:cNvSpPr/>
      </dsp:nvSpPr>
      <dsp:spPr>
        <a:xfrm>
          <a:off x="4934281" y="0"/>
          <a:ext cx="6861657" cy="6857999"/>
        </a:xfrm>
        <a:prstGeom prst="rect">
          <a:avLst/>
        </a:prstGeom>
        <a:solidFill>
          <a:schemeClr val="lt1">
            <a:alpha val="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0" rIns="142240" bIns="142240" numCol="1" spcCol="1270" anchor="ctr" anchorCtr="0">
          <a:noAutofit/>
        </a:bodyPr>
        <a:lstStyle/>
        <a:p>
          <a:pPr marL="0" lvl="0" indent="0" algn="l" defTabSz="889000">
            <a:lnSpc>
              <a:spcPct val="90000"/>
            </a:lnSpc>
            <a:spcBef>
              <a:spcPct val="0"/>
            </a:spcBef>
            <a:spcAft>
              <a:spcPct val="35000"/>
            </a:spcAft>
            <a:buNone/>
          </a:pPr>
          <a:endParaRPr lang="pl-PL" sz="2000" kern="1200" dirty="0"/>
        </a:p>
        <a:p>
          <a:pPr marL="0" lvl="0" indent="0" algn="l" defTabSz="889000">
            <a:lnSpc>
              <a:spcPct val="90000"/>
            </a:lnSpc>
            <a:spcBef>
              <a:spcPct val="0"/>
            </a:spcBef>
            <a:spcAft>
              <a:spcPct val="35000"/>
            </a:spcAft>
            <a:buNone/>
          </a:pPr>
          <a:endParaRPr lang="pl-PL" sz="2000" kern="1200" dirty="0"/>
        </a:p>
        <a:p>
          <a:pPr marL="0" lvl="0" indent="0" algn="l" defTabSz="889000">
            <a:lnSpc>
              <a:spcPct val="90000"/>
            </a:lnSpc>
            <a:spcBef>
              <a:spcPct val="0"/>
            </a:spcBef>
            <a:spcAft>
              <a:spcPct val="35000"/>
            </a:spcAft>
            <a:buNone/>
          </a:pPr>
          <a:endParaRPr lang="pl-PL" sz="2000" kern="1200" dirty="0"/>
        </a:p>
        <a:p>
          <a:pPr marL="0" lvl="0" indent="0" algn="l" defTabSz="889000">
            <a:lnSpc>
              <a:spcPct val="90000"/>
            </a:lnSpc>
            <a:spcBef>
              <a:spcPct val="0"/>
            </a:spcBef>
            <a:spcAft>
              <a:spcPct val="35000"/>
            </a:spcAft>
            <a:buNone/>
          </a:pPr>
          <a:endParaRPr lang="pl-PL" sz="2400" kern="1200" dirty="0"/>
        </a:p>
        <a:p>
          <a:pPr marL="0" lvl="0" indent="0" algn="just" defTabSz="889000">
            <a:lnSpc>
              <a:spcPct val="90000"/>
            </a:lnSpc>
            <a:spcBef>
              <a:spcPct val="0"/>
            </a:spcBef>
            <a:spcAft>
              <a:spcPct val="35000"/>
            </a:spcAft>
            <a:buNone/>
          </a:pPr>
          <a:r>
            <a:rPr lang="pl-PL" sz="2400" kern="1200" dirty="0"/>
            <a:t>Targi Pracy są doskonałą okazją do rozpowszechniania informacji o funkcjonujących na terenie Miasta Konina i Powiatu Konińskiego zakładach pracy, a tym samym przybliżają</a:t>
          </a:r>
          <a:br>
            <a:rPr lang="pl-PL" sz="2400" kern="1200" dirty="0"/>
          </a:br>
          <a:r>
            <a:rPr lang="pl-PL" sz="2400" kern="1200" dirty="0"/>
            <a:t>lokalnej społeczności informacje o rozwijających się branżach i firmach. Pracodawcom stwarzają możliwość prezentacji posiadanych ofert pracy, pozyskiwania odpowiednich kandydatów na wolne miejsca pracy bądź aktywizacji zawodowej. Uczestnictwo pracodawców w Giełdach Pracy oraz Targach Pracy oprócz budowania wizerunku firmy, może przynieść również korzyści w postaci oszczędności tak cennego czasu, jak i kosztów związanych z poszukiwaniem odpowiednich pracowników.</a:t>
          </a:r>
        </a:p>
      </dsp:txBody>
      <dsp:txXfrm>
        <a:off x="4934281" y="0"/>
        <a:ext cx="6861657" cy="685799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FF986A-1C51-47D7-8C30-C7187C0E5714}">
      <dsp:nvSpPr>
        <dsp:cNvPr id="0" name=""/>
        <dsp:cNvSpPr/>
      </dsp:nvSpPr>
      <dsp:spPr>
        <a:xfrm>
          <a:off x="0" y="3193"/>
          <a:ext cx="10515600" cy="1319175"/>
        </a:xfrm>
        <a:prstGeom prst="roundRect">
          <a:avLst/>
        </a:prstGeom>
        <a:gradFill rotWithShape="0">
          <a:gsLst>
            <a:gs pos="0">
              <a:schemeClr val="accent1">
                <a:shade val="80000"/>
                <a:hueOff val="0"/>
                <a:satOff val="0"/>
                <a:lumOff val="0"/>
                <a:alphaOff val="0"/>
                <a:satMod val="103000"/>
                <a:lumMod val="102000"/>
                <a:tint val="94000"/>
              </a:schemeClr>
            </a:gs>
            <a:gs pos="50000">
              <a:schemeClr val="accent1">
                <a:shade val="80000"/>
                <a:hueOff val="0"/>
                <a:satOff val="0"/>
                <a:lumOff val="0"/>
                <a:alphaOff val="0"/>
                <a:satMod val="110000"/>
                <a:lumMod val="100000"/>
                <a:shade val="100000"/>
              </a:schemeClr>
            </a:gs>
            <a:gs pos="100000">
              <a:schemeClr val="accent1">
                <a:shade val="80000"/>
                <a:hueOff val="0"/>
                <a:satOff val="0"/>
                <a:lumOff val="0"/>
                <a:alphaOff val="0"/>
                <a:lumMod val="99000"/>
                <a:satMod val="120000"/>
                <a:shade val="78000"/>
              </a:schemeClr>
            </a:gs>
          </a:gsLst>
          <a:lin ang="5400000" scaled="0"/>
        </a:gra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3">
          <a:scrgbClr r="0" g="0" b="0"/>
        </a:fillRef>
        <a:effectRef idx="2">
          <a:scrgbClr r="0" g="0" b="0"/>
        </a:effectRef>
        <a:fontRef idx="minor">
          <a:schemeClr val="lt1"/>
        </a:fontRef>
      </dsp:style>
      <dsp:txBody>
        <a:bodyPr spcFirstLastPara="0" vert="horz" wrap="square" lIns="209550" tIns="209550" rIns="209550" bIns="209550" numCol="1" spcCol="1270" anchor="ctr" anchorCtr="0">
          <a:noAutofit/>
        </a:bodyPr>
        <a:lstStyle/>
        <a:p>
          <a:pPr marL="0" lvl="0" indent="0" algn="ctr" defTabSz="2444750">
            <a:lnSpc>
              <a:spcPct val="90000"/>
            </a:lnSpc>
            <a:spcBef>
              <a:spcPct val="0"/>
            </a:spcBef>
            <a:spcAft>
              <a:spcPct val="35000"/>
            </a:spcAft>
            <a:buNone/>
          </a:pPr>
          <a:r>
            <a:rPr lang="pl-PL" sz="5500" kern="1200" dirty="0"/>
            <a:t>Zatrudnianie cudzoziemców</a:t>
          </a:r>
        </a:p>
      </dsp:txBody>
      <dsp:txXfrm>
        <a:off x="64397" y="67590"/>
        <a:ext cx="10386806" cy="119038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6A5562-BE0E-41FB-B18C-101A2E3A3C30}">
      <dsp:nvSpPr>
        <dsp:cNvPr id="0" name=""/>
        <dsp:cNvSpPr/>
      </dsp:nvSpPr>
      <dsp:spPr>
        <a:xfrm>
          <a:off x="0" y="0"/>
          <a:ext cx="10515600" cy="1174890"/>
        </a:xfrm>
        <a:prstGeom prst="roundRect">
          <a:avLst/>
        </a:prstGeom>
        <a:solidFill>
          <a:schemeClr val="accent1">
            <a:hueOff val="0"/>
            <a:satOff val="0"/>
            <a:lumOff val="0"/>
            <a:alphaOff val="0"/>
          </a:schemeClr>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1">
          <a:scrgbClr r="0" g="0" b="0"/>
        </a:fillRef>
        <a:effectRef idx="2">
          <a:scrgbClr r="0" g="0" b="0"/>
        </a:effectRef>
        <a:fontRef idx="minor">
          <a:schemeClr val="lt1"/>
        </a:fontRef>
      </dsp:style>
      <dsp:txBody>
        <a:bodyPr spcFirstLastPara="0" vert="horz" wrap="square" lIns="209550" tIns="209550" rIns="209550" bIns="209550" numCol="1" spcCol="1270" anchor="ctr" anchorCtr="0">
          <a:noAutofit/>
        </a:bodyPr>
        <a:lstStyle/>
        <a:p>
          <a:pPr marL="0" lvl="0" indent="0" algn="ctr" defTabSz="2444750">
            <a:lnSpc>
              <a:spcPct val="150000"/>
            </a:lnSpc>
            <a:spcBef>
              <a:spcPct val="0"/>
            </a:spcBef>
            <a:spcAft>
              <a:spcPct val="35000"/>
            </a:spcAft>
            <a:buNone/>
          </a:pPr>
          <a:r>
            <a:rPr lang="pl-PL" sz="5500" kern="1200" dirty="0"/>
            <a:t>Zatrudnianie cudzoziemców</a:t>
          </a:r>
          <a:br>
            <a:rPr lang="pl-PL" sz="3300" kern="1200" dirty="0"/>
          </a:br>
          <a:endParaRPr lang="pl-PL" sz="3300" kern="1200" dirty="0"/>
        </a:p>
      </dsp:txBody>
      <dsp:txXfrm>
        <a:off x="57353" y="57353"/>
        <a:ext cx="10400894" cy="106018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E4B368-35E7-49FE-9B36-00EB3CC6415C}">
      <dsp:nvSpPr>
        <dsp:cNvPr id="0" name=""/>
        <dsp:cNvSpPr/>
      </dsp:nvSpPr>
      <dsp:spPr>
        <a:xfrm>
          <a:off x="0" y="0"/>
          <a:ext cx="5811203" cy="5811203"/>
        </a:xfrm>
        <a:prstGeom prst="pie">
          <a:avLst>
            <a:gd name="adj1" fmla="val 5400000"/>
            <a:gd name="adj2" fmla="val 16200000"/>
          </a:avLst>
        </a:prstGeom>
        <a:solidFill>
          <a:schemeClr val="accent4">
            <a:lumMod val="60000"/>
            <a:lumOff val="4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01D9DEC-0F25-4229-9348-76A7EA43BA9F}">
      <dsp:nvSpPr>
        <dsp:cNvPr id="0" name=""/>
        <dsp:cNvSpPr/>
      </dsp:nvSpPr>
      <dsp:spPr>
        <a:xfrm>
          <a:off x="2905601" y="0"/>
          <a:ext cx="7609998" cy="5811203"/>
        </a:xfrm>
        <a:prstGeom prst="rect">
          <a:avLst/>
        </a:prstGeom>
        <a:solidFill>
          <a:srgbClr val="E6EEC8">
            <a:alpha val="9000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09550" tIns="209550" rIns="209550" bIns="209550" numCol="1" spcCol="1270" anchor="ctr" anchorCtr="0">
          <a:noAutofit/>
        </a:bodyPr>
        <a:lstStyle/>
        <a:p>
          <a:pPr marL="0" lvl="0" indent="0" algn="ctr" defTabSz="2444750">
            <a:lnSpc>
              <a:spcPct val="90000"/>
            </a:lnSpc>
            <a:spcBef>
              <a:spcPct val="0"/>
            </a:spcBef>
            <a:spcAft>
              <a:spcPct val="35000"/>
            </a:spcAft>
            <a:buNone/>
          </a:pPr>
          <a:endParaRPr lang="pl-PL" sz="5500" kern="1200"/>
        </a:p>
      </dsp:txBody>
      <dsp:txXfrm>
        <a:off x="2905601" y="0"/>
        <a:ext cx="7609998" cy="2760321"/>
      </dsp:txXfrm>
    </dsp:sp>
    <dsp:sp modelId="{71A6A91C-D358-40BA-9BC3-F3B55C612E49}">
      <dsp:nvSpPr>
        <dsp:cNvPr id="0" name=""/>
        <dsp:cNvSpPr/>
      </dsp:nvSpPr>
      <dsp:spPr>
        <a:xfrm>
          <a:off x="1525440" y="2760321"/>
          <a:ext cx="2760321" cy="2760321"/>
        </a:xfrm>
        <a:prstGeom prst="pie">
          <a:avLst>
            <a:gd name="adj1" fmla="val 5400000"/>
            <a:gd name="adj2" fmla="val 16200000"/>
          </a:avLst>
        </a:prstGeom>
        <a:solidFill>
          <a:schemeClr val="accent6">
            <a:lumMod val="75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13D107B-9589-499F-A3BC-E60F3DCEC766}">
      <dsp:nvSpPr>
        <dsp:cNvPr id="0" name=""/>
        <dsp:cNvSpPr/>
      </dsp:nvSpPr>
      <dsp:spPr>
        <a:xfrm>
          <a:off x="2679204" y="1683078"/>
          <a:ext cx="7609998" cy="2760321"/>
        </a:xfrm>
        <a:prstGeom prst="rect">
          <a:avLst/>
        </a:prstGeom>
        <a:solidFill>
          <a:schemeClr val="accent6">
            <a:lumMod val="60000"/>
            <a:lumOff val="4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09550" tIns="209550" rIns="209550" bIns="209550" numCol="1" spcCol="1270" anchor="ctr" anchorCtr="0">
          <a:noAutofit/>
        </a:bodyPr>
        <a:lstStyle/>
        <a:p>
          <a:pPr marL="0" lvl="0" indent="0" algn="ctr" defTabSz="2444750">
            <a:lnSpc>
              <a:spcPct val="90000"/>
            </a:lnSpc>
            <a:spcBef>
              <a:spcPct val="0"/>
            </a:spcBef>
            <a:spcAft>
              <a:spcPct val="35000"/>
            </a:spcAft>
            <a:buNone/>
          </a:pPr>
          <a:r>
            <a:rPr lang="pl-PL" sz="5500" b="1" kern="1200" dirty="0"/>
            <a:t>Wsparcie udzielane pracodawcom w celu tworzenia miejsc pracy</a:t>
          </a:r>
          <a:endParaRPr lang="pl-PL" sz="5500" kern="1200" dirty="0"/>
        </a:p>
      </dsp:txBody>
      <dsp:txXfrm>
        <a:off x="2679204" y="1683078"/>
        <a:ext cx="7609998" cy="2760321"/>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1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target2">
  <dgm:title val=""/>
  <dgm:desc val=""/>
  <dgm:catLst>
    <dgm:cat type="relationship"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chMax val="3"/>
      <dgm:chPref val="1"/>
      <dgm:dir/>
      <dgm:animLvl val="lvl"/>
      <dgm:resizeHandles/>
    </dgm:varLst>
    <dgm:alg type="composite">
      <dgm:param type="horzAlign" val="none"/>
      <dgm:param type="vertAlign" val="none"/>
    </dgm:alg>
    <dgm:shape xmlns:r="http://schemas.openxmlformats.org/officeDocument/2006/relationships" r:blip="">
      <dgm:adjLst/>
    </dgm:shape>
    <dgm:presOf/>
    <dgm:choose name="Name1">
      <dgm:if name="Name2" func="var" arg="dir" op="equ" val="norm">
        <dgm:choose name="Name3">
          <dgm:if name="Name4" axis="ch ch" ptType="node node" st="1 1" cnt="1 0" func="cnt" op="gt" val="0">
            <dgm:choose name="Name5">
              <dgm:if name="Name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395"/>
                  <dgm:constr type="t" for="ch" forName="centerBox" refType="h" fact="0.5"/>
                  <dgm:constr type="w" for="ch" forName="centerBox" refType="w" fact="0.555"/>
                  <dgm:constr type="h" for="ch" forName="centerBox" refType="h" fact="0.4"/>
                  <dgm:constr type="userA" for="des" forName="outerSibTrans" refType="w"/>
                  <dgm:constr type="userA" for="des" forName="middleSibTrans" refType="w"/>
                  <dgm:constr type="userA" for="des" forName="centerSibTrans" refType="w"/>
                </dgm:constrLst>
              </dgm:if>
              <dgm:else name="Name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22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8">
            <dgm:choose name="Name9">
              <dgm:if name="Name1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26"/>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1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if>
      <dgm:else name="Name12">
        <dgm:choose name="Name13">
          <dgm:if name="Name14" axis="ch ch" ptType="node node" st="1 1" cnt="1 0" func="cnt" op="gt" val="0">
            <dgm:choose name="Name15">
              <dgm:if name="Name1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55"/>
                  <dgm:constr type="h" for="ch" forName="centerBox" refType="h" fact="0.4"/>
                  <dgm:constr type="userA" for="des" forName="outerSibTrans" refType="w"/>
                  <dgm:constr type="userA" for="des" forName="middleSibTrans" refType="w"/>
                  <dgm:constr type="userA" for="des" forName="centerSibTrans" refType="w"/>
                </dgm:constrLst>
              </dgm:if>
              <dgm:else name="Name1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18">
            <dgm:choose name="Name19">
              <dgm:if name="Name2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2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else>
    </dgm:choose>
    <dgm:ruleLst/>
    <dgm:choose name="Name22">
      <dgm:if name="Name23" axis="root ch" ptType="all node" st="1 1" cnt="0 0" func="cnt" op="gte" val="1">
        <dgm:layoutNode name="outerBox" styleLbl="node1">
          <dgm:alg type="composite">
            <dgm:param type="horzAlign" val="none"/>
            <dgm:param type="vertAlign" val="none"/>
          </dgm:alg>
          <dgm:shape xmlns:r="http://schemas.openxmlformats.org/officeDocument/2006/relationships" r:blip="">
            <dgm:adjLst/>
          </dgm:shape>
          <dgm:presOf/>
          <dgm:choose name="Name24">
            <dgm:if name="Name25" axis="root ch" ptType="all node" st="1 1" cnt="0 0" func="cnt" op="gt" val="1">
              <dgm:choose name="Name26">
                <dgm:if name="Name27" func="var" arg="dir" op="equ" val="norm">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025"/>
                    <dgm:constr type="t" for="ch" forName="outerBoxChildren" refType="h" fact="0.25"/>
                    <dgm:constr type="w" for="ch" forName="outerBoxChildren" refType="w" fact="0.15"/>
                    <dgm:constr type="h" for="ch" forName="outerBoxChildren" refType="h" fact="0.7"/>
                  </dgm:constrLst>
                </dgm:if>
                <dgm:else name="Name28">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825"/>
                    <dgm:constr type="t" for="ch" forName="outerBoxChildren" refType="h" fact="0.25"/>
                    <dgm:constr type="w" for="ch" forName="outerBoxChildren" refType="w" fact="0.15"/>
                    <dgm:constr type="h" for="ch" forName="outerBoxChildren" refType="h" fact="0.7"/>
                  </dgm:constrLst>
                </dgm:else>
              </dgm:choose>
            </dgm:if>
            <dgm:else name="Name29">
              <dgm:constrLst>
                <dgm:constr type="l" for="ch" forName="outerBoxParent"/>
                <dgm:constr type="t" for="ch" forName="outerBoxParent"/>
                <dgm:constr type="w" for="ch" forName="outerBoxParent" refType="w"/>
                <dgm:constr type="h" for="ch" forName="outerBoxParent" refType="h"/>
                <dgm:constr type="bMarg" for="ch" forName="outerBoxParent" refType="h" fact="1.75"/>
                <dgm:constr type="l" for="ch" forName="outerBoxChildren" refType="w" fact="0.025"/>
                <dgm:constr type="t" for="ch" forName="outerBoxChildren" refType="h" fact="0.45"/>
                <dgm:constr type="w" for="ch" forName="outerBoxChildren" refType="w" fact="0.95"/>
                <dgm:constr type="h" for="ch" forName="outerBoxChildren" refType="h" fact="0.45"/>
              </dgm:constrLst>
            </dgm:else>
          </dgm:choose>
          <dgm:ruleLst/>
          <dgm:layoutNode name="outerBoxParent" styleLbl="node1">
            <dgm:alg type="tx">
              <dgm:param type="txAnchorVert" val="t"/>
              <dgm:param type="parTxLTRAlign" val="l"/>
              <dgm:param type="parTxRTLAlign" val="r"/>
            </dgm:alg>
            <dgm:shape xmlns:r="http://schemas.openxmlformats.org/officeDocument/2006/relationships" type="roundRect" r:blip="">
              <dgm:adjLst>
                <dgm:adj idx="1" val="0.085"/>
              </dgm:adjLst>
            </dgm:shape>
            <dgm:presOf axis="ch" ptType="node" cnt="1"/>
            <dgm:constrLst>
              <dgm:constr type="tMarg" refType="primFontSz" fact="0.3"/>
              <dgm:constr type="lMarg" refType="primFontSz" fact="0.3"/>
              <dgm:constr type="rMarg" refType="primFontSz" fact="0.3"/>
            </dgm:constrLst>
            <dgm:ruleLst>
              <dgm:rule type="primFontSz" val="5" fact="NaN" max="NaN"/>
            </dgm:ruleLst>
          </dgm:layoutNode>
          <dgm:layoutNode name="outerBoxChildren">
            <dgm:choose name="Name30">
              <dgm:if name="Name31" axis="root ch" ptType="all node" st="1 1" cnt="0 0" func="cnt" op="gt" val="1">
                <dgm:alg type="lin">
                  <dgm:param type="linDir" val="fromT"/>
                  <dgm:param type="vertAlign" val="t"/>
                </dgm:alg>
              </dgm:if>
              <dgm:else name="Name32">
                <dgm:choose name="Name33">
                  <dgm:if name="Name34" func="var" arg="dir" op="equ" val="norm">
                    <dgm:alg type="lin">
                      <dgm:param type="horzAlign" val="l"/>
                    </dgm:alg>
                  </dgm:if>
                  <dgm:else name="Name35">
                    <dgm:alg type="lin">
                      <dgm:param type="linDir" val="fromR"/>
                      <dgm:param type="horzAlign" val="r"/>
                    </dgm:alg>
                  </dgm:else>
                </dgm:choose>
              </dgm:else>
            </dgm:choose>
            <dgm:shape xmlns:r="http://schemas.openxmlformats.org/officeDocument/2006/relationships" r:blip="">
              <dgm:adjLst/>
            </dgm:shape>
            <dgm:presOf/>
            <dgm:constrLst>
              <dgm:constr type="w" for="ch" forName="oChild" refType="w"/>
              <dgm:constr type="h" for="ch" forName="oChild" refType="h"/>
            </dgm:constrLst>
            <dgm:ruleLst/>
            <dgm:forEach name="Name36" axis="ch ch" ptType="node node" st="1 1" cnt="1 0">
              <dgm:layoutNode name="o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37" axis="followSib" ptType="sibTrans" cnt="1">
                <dgm:layoutNode name="ou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38"/>
    </dgm:choose>
    <dgm:choose name="Name39">
      <dgm:if name="Name40" axis="root ch" ptType="all node" st="1 1" cnt="0 0" func="cnt" op="gte" val="2">
        <dgm:layoutNode name="middleBox">
          <dgm:alg type="composite">
            <dgm:param type="horzAlign" val="none"/>
            <dgm:param type="vertAlign" val="none"/>
          </dgm:alg>
          <dgm:shape xmlns:r="http://schemas.openxmlformats.org/officeDocument/2006/relationships" r:blip="">
            <dgm:adjLst/>
          </dgm:shape>
          <dgm:presOf/>
          <dgm:choose name="Name41">
            <dgm:if name="Name42" axis="root ch" ptType="all node" st="1 1" cnt="0 0" func="cnt" op="gt" val="2">
              <dgm:choose name="Name43">
                <dgm:if name="Name44" func="var" arg="dir" op="equ" val="norm">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35"/>
                    <dgm:constr type="w" for="ch" forName="middleBoxChildren" refType="w" fact="0.2"/>
                    <dgm:constr type="h" for="ch" forName="middleBoxChildren" refType="h" fact="0.575"/>
                  </dgm:constrLst>
                </dgm:if>
                <dgm:else name="Name45">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775"/>
                    <dgm:constr type="t" for="ch" forName="middleBoxChildren" refType="h" fact="0.35"/>
                    <dgm:constr type="w" for="ch" forName="middleBoxChildren" refType="w" fact="0.2"/>
                    <dgm:constr type="h" for="ch" forName="middleBoxChildren" refType="h" fact="0.575"/>
                  </dgm:constrLst>
                </dgm:else>
              </dgm:choose>
            </dgm:if>
            <dgm:else name="Name46">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45"/>
                <dgm:constr type="w" for="ch" forName="middleBoxChildren" refType="w" fact="0.95"/>
                <dgm:constr type="h" for="ch" forName="middleBoxChildren" refType="h" fact="0.45"/>
              </dgm:constrLst>
            </dgm:else>
          </dgm:choose>
          <dgm:ruleLst/>
          <dgm:layoutNode name="middle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2" cnt="1"/>
            <dgm:constrLst>
              <dgm:constr type="tMarg" refType="primFontSz" fact="0.3"/>
              <dgm:constr type="lMarg" refType="primFontSz" fact="0.3"/>
              <dgm:constr type="rMarg" refType="primFontSz" fact="0.3"/>
            </dgm:constrLst>
            <dgm:ruleLst>
              <dgm:rule type="primFontSz" val="5" fact="NaN" max="NaN"/>
            </dgm:ruleLst>
          </dgm:layoutNode>
          <dgm:layoutNode name="middleBoxChildren">
            <dgm:choose name="Name47">
              <dgm:if name="Name48" axis="root ch" ptType="all node" st="1 1" cnt="0 0" func="cnt" op="gt" val="2">
                <dgm:alg type="lin">
                  <dgm:param type="linDir" val="fromT"/>
                  <dgm:param type="vertAlign" val="t"/>
                </dgm:alg>
              </dgm:if>
              <dgm:else name="Name49">
                <dgm:choose name="Name50">
                  <dgm:if name="Name51" func="var" arg="dir" op="equ" val="norm">
                    <dgm:alg type="lin">
                      <dgm:param type="horzAlign" val="l"/>
                    </dgm:alg>
                  </dgm:if>
                  <dgm:else name="Name52">
                    <dgm:alg type="lin">
                      <dgm:param type="linDir" val="fromR"/>
                      <dgm:param type="horzAlign" val="r"/>
                    </dgm:alg>
                  </dgm:else>
                </dgm:choose>
              </dgm:else>
            </dgm:choose>
            <dgm:shape xmlns:r="http://schemas.openxmlformats.org/officeDocument/2006/relationships" r:blip="">
              <dgm:adjLst/>
            </dgm:shape>
            <dgm:presOf/>
            <dgm:constrLst>
              <dgm:constr type="w" for="ch" forName="mChild" refType="w"/>
              <dgm:constr type="h" for="ch" forName="mChild" refType="h"/>
            </dgm:constrLst>
            <dgm:ruleLst/>
            <dgm:forEach name="Name53" axis="ch ch" ptType="node node" st="2 1" cnt="1 0">
              <dgm:layoutNode name="m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54" axis="followSib" ptType="sibTrans" cnt="1">
                <dgm:layoutNode name="middle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55"/>
    </dgm:choose>
    <dgm:choose name="Name56">
      <dgm:if name="Name57" axis="root ch" ptType="all node" st="1 1" cnt="0 0" func="cnt" op="gte" val="3">
        <dgm:layoutNode name="centerBox">
          <dgm:alg type="composite">
            <dgm:param type="horzAlign" val="none"/>
            <dgm:param type="vertAlign" val="none"/>
          </dgm:alg>
          <dgm:shape xmlns:r="http://schemas.openxmlformats.org/officeDocument/2006/relationships" r:blip="">
            <dgm:adjLst/>
          </dgm:shape>
          <dgm:presOf/>
          <dgm:choose name="Name58">
            <dgm:if name="Name59" axis="ch ch" ptType="node node" st="3 1" cnt="1 0" func="cnt" op="gt" val="0">
              <dgm:constrLst>
                <dgm:constr type="l" for="ch" forName="centerBoxParent"/>
                <dgm:constr type="t" for="ch" forName="centerBoxParent"/>
                <dgm:constr type="w" for="ch" forName="centerBoxParent" refType="w"/>
                <dgm:constr type="h" for="ch" forName="centerBoxParent" refType="h"/>
                <dgm:constr type="bMarg" for="ch" forName="centerBoxParent" refType="h" fact="1.6"/>
                <dgm:constr type="l" for="ch" forName="centerBoxChildren" refType="w" fact="0.025"/>
                <dgm:constr type="t" for="ch" forName="centerBoxChildren" refType="h" fact="0.45"/>
                <dgm:constr type="w" for="ch" forName="centerBoxChildren" refType="w" fact="0.95"/>
                <dgm:constr type="h" for="ch" forName="centerBoxChildren" refType="h" fact="0.45"/>
              </dgm:constrLst>
            </dgm:if>
            <dgm:else name="Name60">
              <dgm:constrLst>
                <dgm:constr type="l" for="ch" forName="centerBoxParent"/>
                <dgm:constr type="t" for="ch" forName="centerBoxParent"/>
                <dgm:constr type="w" for="ch" forName="centerBoxParent" refType="w"/>
                <dgm:constr type="h" for="ch" forName="centerBoxParent" refType="h"/>
              </dgm:constrLst>
            </dgm:else>
          </dgm:choose>
          <dgm:ruleLst/>
          <dgm:layoutNode name="center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3" cnt="1"/>
            <dgm:constrLst>
              <dgm:constr type="tMarg" refType="primFontSz" fact="0.3"/>
              <dgm:constr type="lMarg" refType="primFontSz" fact="0.3"/>
              <dgm:constr type="rMarg" refType="primFontSz" fact="0.3"/>
            </dgm:constrLst>
            <dgm:ruleLst>
              <dgm:rule type="primFontSz" val="5" fact="NaN" max="NaN"/>
            </dgm:ruleLst>
          </dgm:layoutNode>
          <dgm:choose name="Name61">
            <dgm:if name="Name62" axis="ch ch" ptType="node node" st="3 1" cnt="1 0" func="cnt" op="gt" val="0">
              <dgm:layoutNode name="centerBoxChildren">
                <dgm:choose name="Name63">
                  <dgm:if name="Name64" func="var" arg="dir" op="equ" val="norm">
                    <dgm:alg type="lin">
                      <dgm:param type="horzAlign" val="l"/>
                    </dgm:alg>
                  </dgm:if>
                  <dgm:else name="Name65">
                    <dgm:alg type="lin">
                      <dgm:param type="linDir" val="fromR"/>
                      <dgm:param type="horzAlign" val="r"/>
                    </dgm:alg>
                  </dgm:else>
                </dgm:choose>
                <dgm:shape xmlns:r="http://schemas.openxmlformats.org/officeDocument/2006/relationships" r:blip="">
                  <dgm:adjLst/>
                </dgm:shape>
                <dgm:presOf/>
                <dgm:constrLst>
                  <dgm:constr type="w" for="ch" forName="cChild" refType="w"/>
                  <dgm:constr type="h" for="ch" forName="cChild" refType="h"/>
                </dgm:constrLst>
                <dgm:ruleLst/>
                <dgm:forEach name="Name66" axis="ch ch" ptType="node node" st="3 1" cnt="1 0">
                  <dgm:layoutNode name="c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67" axis="followSib" ptType="sibTrans" cnt="1">
                    <dgm:layoutNode name="cen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if>
            <dgm:else name="Name68"/>
          </dgm:choose>
        </dgm:layoutNode>
      </dgm:if>
      <dgm:else name="Name69"/>
    </dgm:choose>
  </dgm:layoutNode>
</dgm:layoutDef>
</file>

<file path=ppt/diagrams/layout2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layout2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61D1580A-C509-4F57-8D52-0B3393C6B862}" type="datetimeFigureOut">
              <a:rPr lang="pl-PL" smtClean="0"/>
              <a:t>22.06.2022</a:t>
            </a:fld>
            <a:endParaRPr lang="pl-PL"/>
          </a:p>
        </p:txBody>
      </p:sp>
      <p:sp>
        <p:nvSpPr>
          <p:cNvPr id="4" name="Symbol zastępczy stopki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pl-PL"/>
          </a:p>
        </p:txBody>
      </p:sp>
      <p:sp>
        <p:nvSpPr>
          <p:cNvPr id="5" name="Symbol zastępczy numeru slajdu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BFC28BE3-46AD-4B7E-94CC-234BBA5CE8CA}" type="slidenum">
              <a:rPr lang="pl-PL" smtClean="0"/>
              <a:t>‹#›</a:t>
            </a:fld>
            <a:endParaRPr lang="pl-PL"/>
          </a:p>
        </p:txBody>
      </p:sp>
    </p:spTree>
    <p:extLst>
      <p:ext uri="{BB962C8B-B14F-4D97-AF65-F5344CB8AC3E}">
        <p14:creationId xmlns:p14="http://schemas.microsoft.com/office/powerpoint/2010/main" val="35897662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BCE452BA-5A13-4F4E-B0E7-70F0EC5843A0}" type="datetimeFigureOut">
              <a:rPr lang="pl-PL" smtClean="0"/>
              <a:t>22.06.2022</a:t>
            </a:fld>
            <a:endParaRPr lang="pl-PL"/>
          </a:p>
        </p:txBody>
      </p:sp>
      <p:sp>
        <p:nvSpPr>
          <p:cNvPr id="4" name="Symbol zastępczy obrazu slajdu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6C9A567D-03C7-40F2-9EF7-6DCB3BDA4854}" type="slidenum">
              <a:rPr lang="pl-PL" smtClean="0"/>
              <a:t>‹#›</a:t>
            </a:fld>
            <a:endParaRPr lang="pl-PL"/>
          </a:p>
        </p:txBody>
      </p:sp>
    </p:spTree>
    <p:extLst>
      <p:ext uri="{BB962C8B-B14F-4D97-AF65-F5344CB8AC3E}">
        <p14:creationId xmlns:p14="http://schemas.microsoft.com/office/powerpoint/2010/main" val="8900715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6C9A567D-03C7-40F2-9EF7-6DCB3BDA4854}" type="slidenum">
              <a:rPr lang="pl-PL" smtClean="0"/>
              <a:t>14</a:t>
            </a:fld>
            <a:endParaRPr lang="pl-PL"/>
          </a:p>
        </p:txBody>
      </p:sp>
    </p:spTree>
    <p:extLst>
      <p:ext uri="{BB962C8B-B14F-4D97-AF65-F5344CB8AC3E}">
        <p14:creationId xmlns:p14="http://schemas.microsoft.com/office/powerpoint/2010/main" val="2902384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6C9A567D-03C7-40F2-9EF7-6DCB3BDA4854}" type="slidenum">
              <a:rPr lang="pl-PL" smtClean="0"/>
              <a:t>25</a:t>
            </a:fld>
            <a:endParaRPr lang="pl-PL"/>
          </a:p>
        </p:txBody>
      </p:sp>
    </p:spTree>
    <p:extLst>
      <p:ext uri="{BB962C8B-B14F-4D97-AF65-F5344CB8AC3E}">
        <p14:creationId xmlns:p14="http://schemas.microsoft.com/office/powerpoint/2010/main" val="12921552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85FE5AFD-7D5D-4807-9D6B-481A8E21B857}" type="slidenum">
              <a:rPr lang="pl-PL" smtClean="0"/>
              <a:t>28</a:t>
            </a:fld>
            <a:endParaRPr lang="pl-PL"/>
          </a:p>
        </p:txBody>
      </p:sp>
    </p:spTree>
    <p:extLst>
      <p:ext uri="{BB962C8B-B14F-4D97-AF65-F5344CB8AC3E}">
        <p14:creationId xmlns:p14="http://schemas.microsoft.com/office/powerpoint/2010/main" val="3938200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6C9A567D-03C7-40F2-9EF7-6DCB3BDA4854}" type="slidenum">
              <a:rPr lang="pl-PL" smtClean="0"/>
              <a:t>30</a:t>
            </a:fld>
            <a:endParaRPr lang="pl-PL"/>
          </a:p>
        </p:txBody>
      </p:sp>
    </p:spTree>
    <p:extLst>
      <p:ext uri="{BB962C8B-B14F-4D97-AF65-F5344CB8AC3E}">
        <p14:creationId xmlns:p14="http://schemas.microsoft.com/office/powerpoint/2010/main" val="19409028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5CEB3CF-AC88-494D-BD59-9E9491995628}"/>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CC9C35EF-9F4E-47DD-92FD-7ED0D911EB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9EDA3EFD-510B-46A6-B0B7-47B2B1F9CB6D}"/>
              </a:ext>
            </a:extLst>
          </p:cNvPr>
          <p:cNvSpPr>
            <a:spLocks noGrp="1"/>
          </p:cNvSpPr>
          <p:nvPr>
            <p:ph type="dt" sz="half" idx="10"/>
          </p:nvPr>
        </p:nvSpPr>
        <p:spPr/>
        <p:txBody>
          <a:bodyPr/>
          <a:lstStyle/>
          <a:p>
            <a:fld id="{3D8470C5-3918-4ABC-9BB5-77B6A0AFFC02}" type="datetimeFigureOut">
              <a:rPr lang="pl-PL" smtClean="0"/>
              <a:t>22.06.2022</a:t>
            </a:fld>
            <a:endParaRPr lang="pl-PL"/>
          </a:p>
        </p:txBody>
      </p:sp>
      <p:sp>
        <p:nvSpPr>
          <p:cNvPr id="5" name="Symbol zastępczy stopki 4">
            <a:extLst>
              <a:ext uri="{FF2B5EF4-FFF2-40B4-BE49-F238E27FC236}">
                <a16:creationId xmlns:a16="http://schemas.microsoft.com/office/drawing/2014/main" id="{660387B9-2495-4EB2-A3A0-3CABC104523E}"/>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D48D82A2-72F2-47E7-B9CB-865378073A4C}"/>
              </a:ext>
            </a:extLst>
          </p:cNvPr>
          <p:cNvSpPr>
            <a:spLocks noGrp="1"/>
          </p:cNvSpPr>
          <p:nvPr>
            <p:ph type="sldNum" sz="quarter" idx="12"/>
          </p:nvPr>
        </p:nvSpPr>
        <p:spPr/>
        <p:txBody>
          <a:bodyPr/>
          <a:lstStyle/>
          <a:p>
            <a:fld id="{D2DB2E5B-C438-4590-B0C4-5383187A4853}" type="slidenum">
              <a:rPr lang="pl-PL" smtClean="0"/>
              <a:t>‹#›</a:t>
            </a:fld>
            <a:endParaRPr lang="pl-PL"/>
          </a:p>
        </p:txBody>
      </p:sp>
    </p:spTree>
    <p:extLst>
      <p:ext uri="{BB962C8B-B14F-4D97-AF65-F5344CB8AC3E}">
        <p14:creationId xmlns:p14="http://schemas.microsoft.com/office/powerpoint/2010/main" val="3084563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92C59A3-D62A-4499-B5BA-CBA7DFD36E90}"/>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D21F9C39-C32C-4A38-B41D-69097651EA5E}"/>
              </a:ext>
            </a:extLst>
          </p:cNvPr>
          <p:cNvSpPr>
            <a:spLocks noGrp="1"/>
          </p:cNvSpPr>
          <p:nvPr>
            <p:ph type="body" orient="vert" idx="1"/>
          </p:nvPr>
        </p:nvSpPr>
        <p:spPr/>
        <p:txBody>
          <a:bodyPr vert="eaVert"/>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AF2650C0-5DA6-4955-AE57-E267953C94CF}"/>
              </a:ext>
            </a:extLst>
          </p:cNvPr>
          <p:cNvSpPr>
            <a:spLocks noGrp="1"/>
          </p:cNvSpPr>
          <p:nvPr>
            <p:ph type="dt" sz="half" idx="10"/>
          </p:nvPr>
        </p:nvSpPr>
        <p:spPr/>
        <p:txBody>
          <a:bodyPr/>
          <a:lstStyle/>
          <a:p>
            <a:fld id="{3D8470C5-3918-4ABC-9BB5-77B6A0AFFC02}" type="datetimeFigureOut">
              <a:rPr lang="pl-PL" smtClean="0"/>
              <a:t>22.06.2022</a:t>
            </a:fld>
            <a:endParaRPr lang="pl-PL"/>
          </a:p>
        </p:txBody>
      </p:sp>
      <p:sp>
        <p:nvSpPr>
          <p:cNvPr id="5" name="Symbol zastępczy stopki 4">
            <a:extLst>
              <a:ext uri="{FF2B5EF4-FFF2-40B4-BE49-F238E27FC236}">
                <a16:creationId xmlns:a16="http://schemas.microsoft.com/office/drawing/2014/main" id="{9E5F8C30-EACD-45A1-BD22-35742B83D7BC}"/>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8F08C733-A1AC-4CE1-BD3E-42E0E71F9266}"/>
              </a:ext>
            </a:extLst>
          </p:cNvPr>
          <p:cNvSpPr>
            <a:spLocks noGrp="1"/>
          </p:cNvSpPr>
          <p:nvPr>
            <p:ph type="sldNum" sz="quarter" idx="12"/>
          </p:nvPr>
        </p:nvSpPr>
        <p:spPr/>
        <p:txBody>
          <a:bodyPr/>
          <a:lstStyle/>
          <a:p>
            <a:fld id="{D2DB2E5B-C438-4590-B0C4-5383187A4853}" type="slidenum">
              <a:rPr lang="pl-PL" smtClean="0"/>
              <a:t>‹#›</a:t>
            </a:fld>
            <a:endParaRPr lang="pl-PL"/>
          </a:p>
        </p:txBody>
      </p:sp>
    </p:spTree>
    <p:extLst>
      <p:ext uri="{BB962C8B-B14F-4D97-AF65-F5344CB8AC3E}">
        <p14:creationId xmlns:p14="http://schemas.microsoft.com/office/powerpoint/2010/main" val="25112871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E21AA338-E4B0-4E8D-B4A1-7085286F93FA}"/>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F160D6CA-58DC-4376-AB34-63733CCF91D3}"/>
              </a:ext>
            </a:extLst>
          </p:cNvPr>
          <p:cNvSpPr>
            <a:spLocks noGrp="1"/>
          </p:cNvSpPr>
          <p:nvPr>
            <p:ph type="body" orient="vert" idx="1"/>
          </p:nvPr>
        </p:nvSpPr>
        <p:spPr>
          <a:xfrm>
            <a:off x="838200" y="365125"/>
            <a:ext cx="7734300" cy="5811838"/>
          </a:xfrm>
        </p:spPr>
        <p:txBody>
          <a:bodyPr vert="eaVert"/>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168EFFDF-6825-4521-8D31-370CAC8E7B3E}"/>
              </a:ext>
            </a:extLst>
          </p:cNvPr>
          <p:cNvSpPr>
            <a:spLocks noGrp="1"/>
          </p:cNvSpPr>
          <p:nvPr>
            <p:ph type="dt" sz="half" idx="10"/>
          </p:nvPr>
        </p:nvSpPr>
        <p:spPr/>
        <p:txBody>
          <a:bodyPr/>
          <a:lstStyle/>
          <a:p>
            <a:fld id="{3D8470C5-3918-4ABC-9BB5-77B6A0AFFC02}" type="datetimeFigureOut">
              <a:rPr lang="pl-PL" smtClean="0"/>
              <a:t>22.06.2022</a:t>
            </a:fld>
            <a:endParaRPr lang="pl-PL"/>
          </a:p>
        </p:txBody>
      </p:sp>
      <p:sp>
        <p:nvSpPr>
          <p:cNvPr id="5" name="Symbol zastępczy stopki 4">
            <a:extLst>
              <a:ext uri="{FF2B5EF4-FFF2-40B4-BE49-F238E27FC236}">
                <a16:creationId xmlns:a16="http://schemas.microsoft.com/office/drawing/2014/main" id="{F2969DCF-561D-4732-8171-9FE6A12C7B51}"/>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63ECB681-A4CE-46E6-95A6-33C4A425D527}"/>
              </a:ext>
            </a:extLst>
          </p:cNvPr>
          <p:cNvSpPr>
            <a:spLocks noGrp="1"/>
          </p:cNvSpPr>
          <p:nvPr>
            <p:ph type="sldNum" sz="quarter" idx="12"/>
          </p:nvPr>
        </p:nvSpPr>
        <p:spPr/>
        <p:txBody>
          <a:bodyPr/>
          <a:lstStyle/>
          <a:p>
            <a:fld id="{D2DB2E5B-C438-4590-B0C4-5383187A4853}" type="slidenum">
              <a:rPr lang="pl-PL" smtClean="0"/>
              <a:t>‹#›</a:t>
            </a:fld>
            <a:endParaRPr lang="pl-PL"/>
          </a:p>
        </p:txBody>
      </p:sp>
    </p:spTree>
    <p:extLst>
      <p:ext uri="{BB962C8B-B14F-4D97-AF65-F5344CB8AC3E}">
        <p14:creationId xmlns:p14="http://schemas.microsoft.com/office/powerpoint/2010/main" val="1240872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0232CDE-E0E0-4EE1-9ABE-DBC618FB88A8}"/>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2DBB24D2-98CD-494A-85A7-85453AE86DAA}"/>
              </a:ext>
            </a:extLst>
          </p:cNvPr>
          <p:cNvSpPr>
            <a:spLocks noGrp="1"/>
          </p:cNvSpPr>
          <p:nvPr>
            <p:ph idx="1"/>
          </p:nvPr>
        </p:nvSpPr>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D0DC3FF2-09FD-429E-9803-9445C1DE90E8}"/>
              </a:ext>
            </a:extLst>
          </p:cNvPr>
          <p:cNvSpPr>
            <a:spLocks noGrp="1"/>
          </p:cNvSpPr>
          <p:nvPr>
            <p:ph type="dt" sz="half" idx="10"/>
          </p:nvPr>
        </p:nvSpPr>
        <p:spPr/>
        <p:txBody>
          <a:bodyPr/>
          <a:lstStyle/>
          <a:p>
            <a:fld id="{3D8470C5-3918-4ABC-9BB5-77B6A0AFFC02}" type="datetimeFigureOut">
              <a:rPr lang="pl-PL" smtClean="0"/>
              <a:t>22.06.2022</a:t>
            </a:fld>
            <a:endParaRPr lang="pl-PL"/>
          </a:p>
        </p:txBody>
      </p:sp>
      <p:sp>
        <p:nvSpPr>
          <p:cNvPr id="5" name="Symbol zastępczy stopki 4">
            <a:extLst>
              <a:ext uri="{FF2B5EF4-FFF2-40B4-BE49-F238E27FC236}">
                <a16:creationId xmlns:a16="http://schemas.microsoft.com/office/drawing/2014/main" id="{C5F4FF68-E129-4BD1-84D3-E0C1D37A4664}"/>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A956925F-4C08-4B72-89B2-13279C65DF6D}"/>
              </a:ext>
            </a:extLst>
          </p:cNvPr>
          <p:cNvSpPr>
            <a:spLocks noGrp="1"/>
          </p:cNvSpPr>
          <p:nvPr>
            <p:ph type="sldNum" sz="quarter" idx="12"/>
          </p:nvPr>
        </p:nvSpPr>
        <p:spPr/>
        <p:txBody>
          <a:bodyPr/>
          <a:lstStyle/>
          <a:p>
            <a:fld id="{D2DB2E5B-C438-4590-B0C4-5383187A4853}" type="slidenum">
              <a:rPr lang="pl-PL" smtClean="0"/>
              <a:t>‹#›</a:t>
            </a:fld>
            <a:endParaRPr lang="pl-PL"/>
          </a:p>
        </p:txBody>
      </p:sp>
    </p:spTree>
    <p:extLst>
      <p:ext uri="{BB962C8B-B14F-4D97-AF65-F5344CB8AC3E}">
        <p14:creationId xmlns:p14="http://schemas.microsoft.com/office/powerpoint/2010/main" val="3837388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47F89A6-BD08-462E-93EC-84721F782CE8}"/>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4CC75185-810F-43EA-83CC-44F7E73B14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Edytuj style wzorca tekstu</a:t>
            </a:r>
          </a:p>
        </p:txBody>
      </p:sp>
      <p:sp>
        <p:nvSpPr>
          <p:cNvPr id="4" name="Symbol zastępczy daty 3">
            <a:extLst>
              <a:ext uri="{FF2B5EF4-FFF2-40B4-BE49-F238E27FC236}">
                <a16:creationId xmlns:a16="http://schemas.microsoft.com/office/drawing/2014/main" id="{0552007D-29A9-4CC8-B34F-A3E26409CE96}"/>
              </a:ext>
            </a:extLst>
          </p:cNvPr>
          <p:cNvSpPr>
            <a:spLocks noGrp="1"/>
          </p:cNvSpPr>
          <p:nvPr>
            <p:ph type="dt" sz="half" idx="10"/>
          </p:nvPr>
        </p:nvSpPr>
        <p:spPr/>
        <p:txBody>
          <a:bodyPr/>
          <a:lstStyle/>
          <a:p>
            <a:fld id="{3D8470C5-3918-4ABC-9BB5-77B6A0AFFC02}" type="datetimeFigureOut">
              <a:rPr lang="pl-PL" smtClean="0"/>
              <a:t>22.06.2022</a:t>
            </a:fld>
            <a:endParaRPr lang="pl-PL"/>
          </a:p>
        </p:txBody>
      </p:sp>
      <p:sp>
        <p:nvSpPr>
          <p:cNvPr id="5" name="Symbol zastępczy stopki 4">
            <a:extLst>
              <a:ext uri="{FF2B5EF4-FFF2-40B4-BE49-F238E27FC236}">
                <a16:creationId xmlns:a16="http://schemas.microsoft.com/office/drawing/2014/main" id="{7D385E4D-0EC6-4BF9-8F8F-058482404E69}"/>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E05F6502-88F4-4248-8A24-06308723A4F8}"/>
              </a:ext>
            </a:extLst>
          </p:cNvPr>
          <p:cNvSpPr>
            <a:spLocks noGrp="1"/>
          </p:cNvSpPr>
          <p:nvPr>
            <p:ph type="sldNum" sz="quarter" idx="12"/>
          </p:nvPr>
        </p:nvSpPr>
        <p:spPr/>
        <p:txBody>
          <a:bodyPr/>
          <a:lstStyle/>
          <a:p>
            <a:fld id="{D2DB2E5B-C438-4590-B0C4-5383187A4853}" type="slidenum">
              <a:rPr lang="pl-PL" smtClean="0"/>
              <a:t>‹#›</a:t>
            </a:fld>
            <a:endParaRPr lang="pl-PL"/>
          </a:p>
        </p:txBody>
      </p:sp>
    </p:spTree>
    <p:extLst>
      <p:ext uri="{BB962C8B-B14F-4D97-AF65-F5344CB8AC3E}">
        <p14:creationId xmlns:p14="http://schemas.microsoft.com/office/powerpoint/2010/main" val="5836692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1119086-07C0-4764-8189-524648160341}"/>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B4AFDB16-D42C-43B7-8DA3-944CDC4033F5}"/>
              </a:ext>
            </a:extLst>
          </p:cNvPr>
          <p:cNvSpPr>
            <a:spLocks noGrp="1"/>
          </p:cNvSpPr>
          <p:nvPr>
            <p:ph sz="half" idx="1"/>
          </p:nvPr>
        </p:nvSpPr>
        <p:spPr>
          <a:xfrm>
            <a:off x="838200" y="1825625"/>
            <a:ext cx="5181600" cy="4351338"/>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C9669511-6111-4551-9282-84FD1C525AA8}"/>
              </a:ext>
            </a:extLst>
          </p:cNvPr>
          <p:cNvSpPr>
            <a:spLocks noGrp="1"/>
          </p:cNvSpPr>
          <p:nvPr>
            <p:ph sz="half" idx="2"/>
          </p:nvPr>
        </p:nvSpPr>
        <p:spPr>
          <a:xfrm>
            <a:off x="6172200" y="1825625"/>
            <a:ext cx="5181600" cy="4351338"/>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94A26D72-391B-4E03-9971-767E762D3876}"/>
              </a:ext>
            </a:extLst>
          </p:cNvPr>
          <p:cNvSpPr>
            <a:spLocks noGrp="1"/>
          </p:cNvSpPr>
          <p:nvPr>
            <p:ph type="dt" sz="half" idx="10"/>
          </p:nvPr>
        </p:nvSpPr>
        <p:spPr/>
        <p:txBody>
          <a:bodyPr/>
          <a:lstStyle/>
          <a:p>
            <a:fld id="{3D8470C5-3918-4ABC-9BB5-77B6A0AFFC02}" type="datetimeFigureOut">
              <a:rPr lang="pl-PL" smtClean="0"/>
              <a:t>22.06.2022</a:t>
            </a:fld>
            <a:endParaRPr lang="pl-PL"/>
          </a:p>
        </p:txBody>
      </p:sp>
      <p:sp>
        <p:nvSpPr>
          <p:cNvPr id="6" name="Symbol zastępczy stopki 5">
            <a:extLst>
              <a:ext uri="{FF2B5EF4-FFF2-40B4-BE49-F238E27FC236}">
                <a16:creationId xmlns:a16="http://schemas.microsoft.com/office/drawing/2014/main" id="{2C59F320-97EC-4EE3-9751-B08F66E7E2E7}"/>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32CBB731-2840-4FEE-949A-D85DFD2E38DC}"/>
              </a:ext>
            </a:extLst>
          </p:cNvPr>
          <p:cNvSpPr>
            <a:spLocks noGrp="1"/>
          </p:cNvSpPr>
          <p:nvPr>
            <p:ph type="sldNum" sz="quarter" idx="12"/>
          </p:nvPr>
        </p:nvSpPr>
        <p:spPr/>
        <p:txBody>
          <a:bodyPr/>
          <a:lstStyle/>
          <a:p>
            <a:fld id="{D2DB2E5B-C438-4590-B0C4-5383187A4853}" type="slidenum">
              <a:rPr lang="pl-PL" smtClean="0"/>
              <a:t>‹#›</a:t>
            </a:fld>
            <a:endParaRPr lang="pl-PL"/>
          </a:p>
        </p:txBody>
      </p:sp>
    </p:spTree>
    <p:extLst>
      <p:ext uri="{BB962C8B-B14F-4D97-AF65-F5344CB8AC3E}">
        <p14:creationId xmlns:p14="http://schemas.microsoft.com/office/powerpoint/2010/main" val="17758378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97AAF45-6B48-48AE-AE57-68A9C3CD7BCF}"/>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F8A7E28F-EC74-43FF-8FA5-4C42F494DFB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Edytuj style wzorca tekstu</a:t>
            </a:r>
          </a:p>
        </p:txBody>
      </p:sp>
      <p:sp>
        <p:nvSpPr>
          <p:cNvPr id="4" name="Symbol zastępczy zawartości 3">
            <a:extLst>
              <a:ext uri="{FF2B5EF4-FFF2-40B4-BE49-F238E27FC236}">
                <a16:creationId xmlns:a16="http://schemas.microsoft.com/office/drawing/2014/main" id="{DD596ECB-3979-417F-96CE-3443DC7C009B}"/>
              </a:ext>
            </a:extLst>
          </p:cNvPr>
          <p:cNvSpPr>
            <a:spLocks noGrp="1"/>
          </p:cNvSpPr>
          <p:nvPr>
            <p:ph sz="half" idx="2"/>
          </p:nvPr>
        </p:nvSpPr>
        <p:spPr>
          <a:xfrm>
            <a:off x="839788" y="2505075"/>
            <a:ext cx="5157787" cy="3684588"/>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C7A08239-43AE-49B7-8D67-E69F1736723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Edytuj style wzorca tekstu</a:t>
            </a:r>
          </a:p>
        </p:txBody>
      </p:sp>
      <p:sp>
        <p:nvSpPr>
          <p:cNvPr id="6" name="Symbol zastępczy zawartości 5">
            <a:extLst>
              <a:ext uri="{FF2B5EF4-FFF2-40B4-BE49-F238E27FC236}">
                <a16:creationId xmlns:a16="http://schemas.microsoft.com/office/drawing/2014/main" id="{99ACD78B-600E-42CE-8F11-A2FF8FC3E9CC}"/>
              </a:ext>
            </a:extLst>
          </p:cNvPr>
          <p:cNvSpPr>
            <a:spLocks noGrp="1"/>
          </p:cNvSpPr>
          <p:nvPr>
            <p:ph sz="quarter" idx="4"/>
          </p:nvPr>
        </p:nvSpPr>
        <p:spPr>
          <a:xfrm>
            <a:off x="6172200" y="2505075"/>
            <a:ext cx="5183188" cy="3684588"/>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45251607-B27F-4265-A11C-C9C63CCF93BC}"/>
              </a:ext>
            </a:extLst>
          </p:cNvPr>
          <p:cNvSpPr>
            <a:spLocks noGrp="1"/>
          </p:cNvSpPr>
          <p:nvPr>
            <p:ph type="dt" sz="half" idx="10"/>
          </p:nvPr>
        </p:nvSpPr>
        <p:spPr/>
        <p:txBody>
          <a:bodyPr/>
          <a:lstStyle/>
          <a:p>
            <a:fld id="{3D8470C5-3918-4ABC-9BB5-77B6A0AFFC02}" type="datetimeFigureOut">
              <a:rPr lang="pl-PL" smtClean="0"/>
              <a:t>22.06.2022</a:t>
            </a:fld>
            <a:endParaRPr lang="pl-PL"/>
          </a:p>
        </p:txBody>
      </p:sp>
      <p:sp>
        <p:nvSpPr>
          <p:cNvPr id="8" name="Symbol zastępczy stopki 7">
            <a:extLst>
              <a:ext uri="{FF2B5EF4-FFF2-40B4-BE49-F238E27FC236}">
                <a16:creationId xmlns:a16="http://schemas.microsoft.com/office/drawing/2014/main" id="{882225D7-4BCD-4B2B-A0EC-C918B63DDCBC}"/>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19111443-0B2E-4154-B8FA-7D84D214B589}"/>
              </a:ext>
            </a:extLst>
          </p:cNvPr>
          <p:cNvSpPr>
            <a:spLocks noGrp="1"/>
          </p:cNvSpPr>
          <p:nvPr>
            <p:ph type="sldNum" sz="quarter" idx="12"/>
          </p:nvPr>
        </p:nvSpPr>
        <p:spPr/>
        <p:txBody>
          <a:bodyPr/>
          <a:lstStyle/>
          <a:p>
            <a:fld id="{D2DB2E5B-C438-4590-B0C4-5383187A4853}" type="slidenum">
              <a:rPr lang="pl-PL" smtClean="0"/>
              <a:t>‹#›</a:t>
            </a:fld>
            <a:endParaRPr lang="pl-PL"/>
          </a:p>
        </p:txBody>
      </p:sp>
    </p:spTree>
    <p:extLst>
      <p:ext uri="{BB962C8B-B14F-4D97-AF65-F5344CB8AC3E}">
        <p14:creationId xmlns:p14="http://schemas.microsoft.com/office/powerpoint/2010/main" val="1559232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0B4AB55-A997-4A18-B9EA-751FF6BDE874}"/>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4C77D71B-95FE-4015-A049-CE9560E6F825}"/>
              </a:ext>
            </a:extLst>
          </p:cNvPr>
          <p:cNvSpPr>
            <a:spLocks noGrp="1"/>
          </p:cNvSpPr>
          <p:nvPr>
            <p:ph type="dt" sz="half" idx="10"/>
          </p:nvPr>
        </p:nvSpPr>
        <p:spPr/>
        <p:txBody>
          <a:bodyPr/>
          <a:lstStyle/>
          <a:p>
            <a:fld id="{3D8470C5-3918-4ABC-9BB5-77B6A0AFFC02}" type="datetimeFigureOut">
              <a:rPr lang="pl-PL" smtClean="0"/>
              <a:t>22.06.2022</a:t>
            </a:fld>
            <a:endParaRPr lang="pl-PL"/>
          </a:p>
        </p:txBody>
      </p:sp>
      <p:sp>
        <p:nvSpPr>
          <p:cNvPr id="4" name="Symbol zastępczy stopki 3">
            <a:extLst>
              <a:ext uri="{FF2B5EF4-FFF2-40B4-BE49-F238E27FC236}">
                <a16:creationId xmlns:a16="http://schemas.microsoft.com/office/drawing/2014/main" id="{3872E04E-7AB7-45E0-9D57-21521DBB72BA}"/>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4BEC6A79-B4C7-45BB-9BDD-4A2D12310780}"/>
              </a:ext>
            </a:extLst>
          </p:cNvPr>
          <p:cNvSpPr>
            <a:spLocks noGrp="1"/>
          </p:cNvSpPr>
          <p:nvPr>
            <p:ph type="sldNum" sz="quarter" idx="12"/>
          </p:nvPr>
        </p:nvSpPr>
        <p:spPr/>
        <p:txBody>
          <a:bodyPr/>
          <a:lstStyle/>
          <a:p>
            <a:fld id="{D2DB2E5B-C438-4590-B0C4-5383187A4853}" type="slidenum">
              <a:rPr lang="pl-PL" smtClean="0"/>
              <a:t>‹#›</a:t>
            </a:fld>
            <a:endParaRPr lang="pl-PL"/>
          </a:p>
        </p:txBody>
      </p:sp>
    </p:spTree>
    <p:extLst>
      <p:ext uri="{BB962C8B-B14F-4D97-AF65-F5344CB8AC3E}">
        <p14:creationId xmlns:p14="http://schemas.microsoft.com/office/powerpoint/2010/main" val="19404278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726006D4-4C6B-481F-A5FD-2AF49040FF29}"/>
              </a:ext>
            </a:extLst>
          </p:cNvPr>
          <p:cNvSpPr>
            <a:spLocks noGrp="1"/>
          </p:cNvSpPr>
          <p:nvPr>
            <p:ph type="dt" sz="half" idx="10"/>
          </p:nvPr>
        </p:nvSpPr>
        <p:spPr/>
        <p:txBody>
          <a:bodyPr/>
          <a:lstStyle/>
          <a:p>
            <a:fld id="{3D8470C5-3918-4ABC-9BB5-77B6A0AFFC02}" type="datetimeFigureOut">
              <a:rPr lang="pl-PL" smtClean="0"/>
              <a:t>22.06.2022</a:t>
            </a:fld>
            <a:endParaRPr lang="pl-PL"/>
          </a:p>
        </p:txBody>
      </p:sp>
      <p:sp>
        <p:nvSpPr>
          <p:cNvPr id="3" name="Symbol zastępczy stopki 2">
            <a:extLst>
              <a:ext uri="{FF2B5EF4-FFF2-40B4-BE49-F238E27FC236}">
                <a16:creationId xmlns:a16="http://schemas.microsoft.com/office/drawing/2014/main" id="{43C1607F-CA64-4AB6-A9C5-CA6CF2DFD557}"/>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1755CA06-28A1-4396-9E4E-3F5955AF7201}"/>
              </a:ext>
            </a:extLst>
          </p:cNvPr>
          <p:cNvSpPr>
            <a:spLocks noGrp="1"/>
          </p:cNvSpPr>
          <p:nvPr>
            <p:ph type="sldNum" sz="quarter" idx="12"/>
          </p:nvPr>
        </p:nvSpPr>
        <p:spPr/>
        <p:txBody>
          <a:bodyPr/>
          <a:lstStyle/>
          <a:p>
            <a:fld id="{D2DB2E5B-C438-4590-B0C4-5383187A4853}" type="slidenum">
              <a:rPr lang="pl-PL" smtClean="0"/>
              <a:t>‹#›</a:t>
            </a:fld>
            <a:endParaRPr lang="pl-PL"/>
          </a:p>
        </p:txBody>
      </p:sp>
    </p:spTree>
    <p:extLst>
      <p:ext uri="{BB962C8B-B14F-4D97-AF65-F5344CB8AC3E}">
        <p14:creationId xmlns:p14="http://schemas.microsoft.com/office/powerpoint/2010/main" val="1447716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D44ABA0-BFF6-4C0A-92CE-EADB507C3AAA}"/>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C6C33A54-6E5B-4A8C-90EF-1CE51EBC2E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B5C7B333-D70D-41F0-AF71-882F726BB6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Edytuj style wzorca tekstu</a:t>
            </a:r>
          </a:p>
        </p:txBody>
      </p:sp>
      <p:sp>
        <p:nvSpPr>
          <p:cNvPr id="5" name="Symbol zastępczy daty 4">
            <a:extLst>
              <a:ext uri="{FF2B5EF4-FFF2-40B4-BE49-F238E27FC236}">
                <a16:creationId xmlns:a16="http://schemas.microsoft.com/office/drawing/2014/main" id="{9B8BE256-73DD-4A76-AA21-820F1C8032CD}"/>
              </a:ext>
            </a:extLst>
          </p:cNvPr>
          <p:cNvSpPr>
            <a:spLocks noGrp="1"/>
          </p:cNvSpPr>
          <p:nvPr>
            <p:ph type="dt" sz="half" idx="10"/>
          </p:nvPr>
        </p:nvSpPr>
        <p:spPr/>
        <p:txBody>
          <a:bodyPr/>
          <a:lstStyle/>
          <a:p>
            <a:fld id="{3D8470C5-3918-4ABC-9BB5-77B6A0AFFC02}" type="datetimeFigureOut">
              <a:rPr lang="pl-PL" smtClean="0"/>
              <a:t>22.06.2022</a:t>
            </a:fld>
            <a:endParaRPr lang="pl-PL"/>
          </a:p>
        </p:txBody>
      </p:sp>
      <p:sp>
        <p:nvSpPr>
          <p:cNvPr id="6" name="Symbol zastępczy stopki 5">
            <a:extLst>
              <a:ext uri="{FF2B5EF4-FFF2-40B4-BE49-F238E27FC236}">
                <a16:creationId xmlns:a16="http://schemas.microsoft.com/office/drawing/2014/main" id="{A2A41356-F4C4-447F-83B9-CCCE92ED01E3}"/>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0AC1752D-321E-49A9-B791-B95C2AB5477A}"/>
              </a:ext>
            </a:extLst>
          </p:cNvPr>
          <p:cNvSpPr>
            <a:spLocks noGrp="1"/>
          </p:cNvSpPr>
          <p:nvPr>
            <p:ph type="sldNum" sz="quarter" idx="12"/>
          </p:nvPr>
        </p:nvSpPr>
        <p:spPr/>
        <p:txBody>
          <a:bodyPr/>
          <a:lstStyle/>
          <a:p>
            <a:fld id="{D2DB2E5B-C438-4590-B0C4-5383187A4853}" type="slidenum">
              <a:rPr lang="pl-PL" smtClean="0"/>
              <a:t>‹#›</a:t>
            </a:fld>
            <a:endParaRPr lang="pl-PL"/>
          </a:p>
        </p:txBody>
      </p:sp>
    </p:spTree>
    <p:extLst>
      <p:ext uri="{BB962C8B-B14F-4D97-AF65-F5344CB8AC3E}">
        <p14:creationId xmlns:p14="http://schemas.microsoft.com/office/powerpoint/2010/main" val="38058575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AC1C68F-48A6-455C-946D-C51A55D60F57}"/>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8CF6A9F1-2AB9-4556-B317-86F11FE3D22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156FF6B1-5C55-4EB4-9887-3B0D9C4260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Edytuj style wzorca tekstu</a:t>
            </a:r>
          </a:p>
        </p:txBody>
      </p:sp>
      <p:sp>
        <p:nvSpPr>
          <p:cNvPr id="5" name="Symbol zastępczy daty 4">
            <a:extLst>
              <a:ext uri="{FF2B5EF4-FFF2-40B4-BE49-F238E27FC236}">
                <a16:creationId xmlns:a16="http://schemas.microsoft.com/office/drawing/2014/main" id="{3573CC74-C10F-49A3-9D3E-947DD2FAA89C}"/>
              </a:ext>
            </a:extLst>
          </p:cNvPr>
          <p:cNvSpPr>
            <a:spLocks noGrp="1"/>
          </p:cNvSpPr>
          <p:nvPr>
            <p:ph type="dt" sz="half" idx="10"/>
          </p:nvPr>
        </p:nvSpPr>
        <p:spPr/>
        <p:txBody>
          <a:bodyPr/>
          <a:lstStyle/>
          <a:p>
            <a:fld id="{3D8470C5-3918-4ABC-9BB5-77B6A0AFFC02}" type="datetimeFigureOut">
              <a:rPr lang="pl-PL" smtClean="0"/>
              <a:t>22.06.2022</a:t>
            </a:fld>
            <a:endParaRPr lang="pl-PL"/>
          </a:p>
        </p:txBody>
      </p:sp>
      <p:sp>
        <p:nvSpPr>
          <p:cNvPr id="6" name="Symbol zastępczy stopki 5">
            <a:extLst>
              <a:ext uri="{FF2B5EF4-FFF2-40B4-BE49-F238E27FC236}">
                <a16:creationId xmlns:a16="http://schemas.microsoft.com/office/drawing/2014/main" id="{2B98D2CB-1F31-442F-A8C0-73A6447B8059}"/>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E834F95C-78E7-4319-8AAF-E9E68B713B5D}"/>
              </a:ext>
            </a:extLst>
          </p:cNvPr>
          <p:cNvSpPr>
            <a:spLocks noGrp="1"/>
          </p:cNvSpPr>
          <p:nvPr>
            <p:ph type="sldNum" sz="quarter" idx="12"/>
          </p:nvPr>
        </p:nvSpPr>
        <p:spPr/>
        <p:txBody>
          <a:bodyPr/>
          <a:lstStyle/>
          <a:p>
            <a:fld id="{D2DB2E5B-C438-4590-B0C4-5383187A4853}" type="slidenum">
              <a:rPr lang="pl-PL" smtClean="0"/>
              <a:t>‹#›</a:t>
            </a:fld>
            <a:endParaRPr lang="pl-PL"/>
          </a:p>
        </p:txBody>
      </p:sp>
    </p:spTree>
    <p:extLst>
      <p:ext uri="{BB962C8B-B14F-4D97-AF65-F5344CB8AC3E}">
        <p14:creationId xmlns:p14="http://schemas.microsoft.com/office/powerpoint/2010/main" val="3371800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8AB6E277-8776-4C4B-A6B3-728CCC8B7C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23AC67D6-CDF2-49EF-ACFB-F40F28BE39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8FEEAB08-1DA3-4339-A684-737DC27B2A3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8470C5-3918-4ABC-9BB5-77B6A0AFFC02}" type="datetimeFigureOut">
              <a:rPr lang="pl-PL" smtClean="0"/>
              <a:t>22.06.2022</a:t>
            </a:fld>
            <a:endParaRPr lang="pl-PL"/>
          </a:p>
        </p:txBody>
      </p:sp>
      <p:sp>
        <p:nvSpPr>
          <p:cNvPr id="5" name="Symbol zastępczy stopki 4">
            <a:extLst>
              <a:ext uri="{FF2B5EF4-FFF2-40B4-BE49-F238E27FC236}">
                <a16:creationId xmlns:a16="http://schemas.microsoft.com/office/drawing/2014/main" id="{39879949-7E2A-44C6-9C63-0D4A50B242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A8342235-3DAA-4959-9F29-785C4D4E4E1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B2E5B-C438-4590-B0C4-5383187A4853}" type="slidenum">
              <a:rPr lang="pl-PL" smtClean="0"/>
              <a:t>‹#›</a:t>
            </a:fld>
            <a:endParaRPr lang="pl-PL"/>
          </a:p>
        </p:txBody>
      </p:sp>
    </p:spTree>
    <p:extLst>
      <p:ext uri="{BB962C8B-B14F-4D97-AF65-F5344CB8AC3E}">
        <p14:creationId xmlns:p14="http://schemas.microsoft.com/office/powerpoint/2010/main" val="2329350968"/>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6.xml.rels><?xml version="1.0" encoding="UTF-8" standalone="yes"?>
<Relationships xmlns="http://schemas.openxmlformats.org/package/2006/relationships"><Relationship Id="rId2" Type="http://schemas.openxmlformats.org/officeDocument/2006/relationships/hyperlink" Target="http://www.konin.praca.gov.p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konin.praca.gov.pl/-/184577-obowiazujace-stawki-kwoty-i-wskazniki"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9.xml.rels><?xml version="1.0" encoding="UTF-8" standalone="yes"?>
<Relationships xmlns="http://schemas.openxmlformats.org/package/2006/relationships"><Relationship Id="rId8" Type="http://schemas.openxmlformats.org/officeDocument/2006/relationships/hyperlink" Target="https://konin.praca.gov.pl/-/14513-przygotowanie-zawodowe-doroslych" TargetMode="External"/><Relationship Id="rId3" Type="http://schemas.openxmlformats.org/officeDocument/2006/relationships/diagramLayout" Target="../diagrams/layout15.xml"/><Relationship Id="rId7" Type="http://schemas.openxmlformats.org/officeDocument/2006/relationships/hyperlink" Target="https://konin.praca.gov.pl/-/14233-staze-i-bony-stazowe" TargetMode="Externa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10" Type="http://schemas.openxmlformats.org/officeDocument/2006/relationships/hyperlink" Target="https://konin.praca.gov.pl/-/184577-obowiazujace-stawki-kwoty-i-wskazniki" TargetMode="External"/><Relationship Id="rId4" Type="http://schemas.openxmlformats.org/officeDocument/2006/relationships/diagramQuickStyle" Target="../diagrams/quickStyle15.xml"/><Relationship Id="rId9" Type="http://schemas.openxmlformats.org/officeDocument/2006/relationships/hyperlink" Target="https://konin.praca.gov.pl/-/55479-szkolenia-i-bony-szkoleniowe" TargetMode="Externa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20.xml.rels><?xml version="1.0" encoding="UTF-8" standalone="yes"?>
<Relationships xmlns="http://schemas.openxmlformats.org/package/2006/relationships"><Relationship Id="rId2" Type="http://schemas.openxmlformats.org/officeDocument/2006/relationships/hyperlink" Target="https://konin.praca.gov.pl/-/184577-obowiazujace-stawki-kwoty-i-wskazniki"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chart" Target="../charts/chart1.xml"/><Relationship Id="rId1" Type="http://schemas.openxmlformats.org/officeDocument/2006/relationships/slideLayout" Target="../slideLayouts/slideLayout4.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7.xml"/><Relationship Id="rId7" Type="http://schemas.openxmlformats.org/officeDocument/2006/relationships/chart" Target="../charts/chart2.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25.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 Id="rId9" Type="http://schemas.openxmlformats.org/officeDocument/2006/relationships/image" Target="../media/image4.png"/></Relationships>
</file>

<file path=ppt/slides/_rels/slide26.xml.rels><?xml version="1.0" encoding="UTF-8" standalone="yes"?>
<Relationships xmlns="http://schemas.openxmlformats.org/package/2006/relationships"><Relationship Id="rId8" Type="http://schemas.openxmlformats.org/officeDocument/2006/relationships/diagramLayout" Target="../diagrams/layout20.xml"/><Relationship Id="rId3" Type="http://schemas.openxmlformats.org/officeDocument/2006/relationships/diagramLayout" Target="../diagrams/layout19.xml"/><Relationship Id="rId7" Type="http://schemas.openxmlformats.org/officeDocument/2006/relationships/diagramData" Target="../diagrams/data20.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11" Type="http://schemas.microsoft.com/office/2007/relationships/diagramDrawing" Target="../diagrams/drawing20.xml"/><Relationship Id="rId5" Type="http://schemas.openxmlformats.org/officeDocument/2006/relationships/diagramColors" Target="../diagrams/colors19.xml"/><Relationship Id="rId10" Type="http://schemas.openxmlformats.org/officeDocument/2006/relationships/diagramColors" Target="../diagrams/colors20.xml"/><Relationship Id="rId4" Type="http://schemas.openxmlformats.org/officeDocument/2006/relationships/diagramQuickStyle" Target="../diagrams/quickStyle19.xml"/><Relationship Id="rId9" Type="http://schemas.openxmlformats.org/officeDocument/2006/relationships/diagramQuickStyle" Target="../diagrams/quickStyle20.xml"/></Relationships>
</file>

<file path=ppt/slides/_rels/slide27.xml.rels><?xml version="1.0" encoding="UTF-8" standalone="yes"?>
<Relationships xmlns="http://schemas.openxmlformats.org/package/2006/relationships"><Relationship Id="rId8" Type="http://schemas.openxmlformats.org/officeDocument/2006/relationships/diagramLayout" Target="../diagrams/layout22.xml"/><Relationship Id="rId3" Type="http://schemas.openxmlformats.org/officeDocument/2006/relationships/diagramLayout" Target="../diagrams/layout21.xml"/><Relationship Id="rId7" Type="http://schemas.openxmlformats.org/officeDocument/2006/relationships/diagramData" Target="../diagrams/data22.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11" Type="http://schemas.microsoft.com/office/2007/relationships/diagramDrawing" Target="../diagrams/drawing22.xml"/><Relationship Id="rId5" Type="http://schemas.openxmlformats.org/officeDocument/2006/relationships/diagramColors" Target="../diagrams/colors21.xml"/><Relationship Id="rId10" Type="http://schemas.openxmlformats.org/officeDocument/2006/relationships/diagramColors" Target="../diagrams/colors22.xml"/><Relationship Id="rId4" Type="http://schemas.openxmlformats.org/officeDocument/2006/relationships/diagramQuickStyle" Target="../diagrams/quickStyle21.xml"/><Relationship Id="rId9" Type="http://schemas.openxmlformats.org/officeDocument/2006/relationships/diagramQuickStyle" Target="../diagrams/quickStyle22.xml"/></Relationships>
</file>

<file path=ppt/slides/_rels/slide28.xml.rels><?xml version="1.0" encoding="UTF-8" standalone="yes"?>
<Relationships xmlns="http://schemas.openxmlformats.org/package/2006/relationships"><Relationship Id="rId8" Type="http://schemas.openxmlformats.org/officeDocument/2006/relationships/diagramData" Target="../diagrams/data24.xml"/><Relationship Id="rId3" Type="http://schemas.openxmlformats.org/officeDocument/2006/relationships/diagramData" Target="../diagrams/data23.xml"/><Relationship Id="rId7" Type="http://schemas.microsoft.com/office/2007/relationships/diagramDrawing" Target="../diagrams/drawing23.xml"/><Relationship Id="rId12" Type="http://schemas.microsoft.com/office/2007/relationships/diagramDrawing" Target="../diagrams/drawing2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3.xml"/><Relationship Id="rId11" Type="http://schemas.openxmlformats.org/officeDocument/2006/relationships/diagramColors" Target="../diagrams/colors24.xml"/><Relationship Id="rId5" Type="http://schemas.openxmlformats.org/officeDocument/2006/relationships/diagramQuickStyle" Target="../diagrams/quickStyle23.xml"/><Relationship Id="rId10" Type="http://schemas.openxmlformats.org/officeDocument/2006/relationships/diagramQuickStyle" Target="../diagrams/quickStyle24.xml"/><Relationship Id="rId4" Type="http://schemas.openxmlformats.org/officeDocument/2006/relationships/diagramLayout" Target="../diagrams/layout23.xml"/><Relationship Id="rId9" Type="http://schemas.openxmlformats.org/officeDocument/2006/relationships/diagramLayout" Target="../diagrams/layout24.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25.xml"/><Relationship Id="rId7" Type="http://schemas.openxmlformats.org/officeDocument/2006/relationships/chart" Target="../charts/chart3.xml"/><Relationship Id="rId2" Type="http://schemas.openxmlformats.org/officeDocument/2006/relationships/diagramData" Target="../diagrams/data25.xml"/><Relationship Id="rId1" Type="http://schemas.openxmlformats.org/officeDocument/2006/relationships/slideLayout" Target="../slideLayouts/slideLayout7.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3.xml.rels><?xml version="1.0" encoding="UTF-8" standalone="yes"?>
<Relationships xmlns="http://schemas.openxmlformats.org/package/2006/relationships"><Relationship Id="rId8" Type="http://schemas.openxmlformats.org/officeDocument/2006/relationships/hyperlink" Target="https://www.praca.gov.pl/eurzad/index.eup#/inneSprawy/wyborUrzedu?dest=EURZAD" TargetMode="External"/><Relationship Id="rId3" Type="http://schemas.openxmlformats.org/officeDocument/2006/relationships/diagramLayout" Target="../diagrams/layout3.xml"/><Relationship Id="rId7" Type="http://schemas.openxmlformats.org/officeDocument/2006/relationships/hyperlink" Target="https://www.praca.gov.pl/eurzad/index.eup#/zgloszenieOferty/wyborUrzedu" TargetMode="Externa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9" Type="http://schemas.openxmlformats.org/officeDocument/2006/relationships/hyperlink" Target="http://praca.gov.pl/" TargetMode="External"/></Relationships>
</file>

<file path=ppt/slides/_rels/slide30.xml.rels><?xml version="1.0" encoding="UTF-8" standalone="yes"?>
<Relationships xmlns="http://schemas.openxmlformats.org/package/2006/relationships"><Relationship Id="rId8" Type="http://schemas.openxmlformats.org/officeDocument/2006/relationships/chart" Target="../charts/chart4.xml"/><Relationship Id="rId3" Type="http://schemas.openxmlformats.org/officeDocument/2006/relationships/diagramData" Target="../diagrams/data26.xml"/><Relationship Id="rId7" Type="http://schemas.microsoft.com/office/2007/relationships/diagramDrawing" Target="../diagrams/drawing26.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s>
</file>

<file path=ppt/slides/_rels/slide3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Layout" Target="../diagrams/layout27.xml"/><Relationship Id="rId7" Type="http://schemas.openxmlformats.org/officeDocument/2006/relationships/chart" Target="../charts/chart5.xml"/><Relationship Id="rId2" Type="http://schemas.openxmlformats.org/officeDocument/2006/relationships/diagramData" Target="../diagrams/data27.xml"/><Relationship Id="rId1" Type="http://schemas.openxmlformats.org/officeDocument/2006/relationships/slideLayout" Target="../slideLayouts/slideLayout4.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32.xml.rels><?xml version="1.0" encoding="UTF-8" standalone="yes"?>
<Relationships xmlns="http://schemas.openxmlformats.org/package/2006/relationships"><Relationship Id="rId8" Type="http://schemas.openxmlformats.org/officeDocument/2006/relationships/diagramLayout" Target="../diagrams/layout29.xml"/><Relationship Id="rId3" Type="http://schemas.openxmlformats.org/officeDocument/2006/relationships/diagramLayout" Target="../diagrams/layout28.xml"/><Relationship Id="rId7" Type="http://schemas.openxmlformats.org/officeDocument/2006/relationships/diagramData" Target="../diagrams/data29.xml"/><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8.xml"/><Relationship Id="rId11" Type="http://schemas.microsoft.com/office/2007/relationships/diagramDrawing" Target="../diagrams/drawing29.xml"/><Relationship Id="rId5" Type="http://schemas.openxmlformats.org/officeDocument/2006/relationships/diagramColors" Target="../diagrams/colors28.xml"/><Relationship Id="rId10" Type="http://schemas.openxmlformats.org/officeDocument/2006/relationships/diagramColors" Target="../diagrams/colors29.xml"/><Relationship Id="rId4" Type="http://schemas.openxmlformats.org/officeDocument/2006/relationships/diagramQuickStyle" Target="../diagrams/quickStyle28.xml"/><Relationship Id="rId9" Type="http://schemas.openxmlformats.org/officeDocument/2006/relationships/diagramQuickStyle" Target="../diagrams/quickStyle29.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2.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2.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Layout" Target="../diagrams/layout4.xml"/><Relationship Id="rId7" Type="http://schemas.openxmlformats.org/officeDocument/2006/relationships/diagramData" Target="../diagrams/data5.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9.xml.rels><?xml version="1.0" encoding="UTF-8" standalone="yes"?>
<Relationships xmlns="http://schemas.openxmlformats.org/package/2006/relationships"><Relationship Id="rId3" Type="http://schemas.openxmlformats.org/officeDocument/2006/relationships/hyperlink" Target="https://kadry.infor.pl/tematy/umowy-o-prace/" TargetMode="External"/><Relationship Id="rId2" Type="http://schemas.openxmlformats.org/officeDocument/2006/relationships/hyperlink" Target="https://ksiegowosc.infor.pl/tematy/zatrudnienie/" TargetMode="External"/><Relationship Id="rId1" Type="http://schemas.openxmlformats.org/officeDocument/2006/relationships/slideLayout" Target="../slideLayouts/slideLayout2.xml"/><Relationship Id="rId5" Type="http://schemas.openxmlformats.org/officeDocument/2006/relationships/hyperlink" Target="http://www.konin.praca.gov.pl/" TargetMode="External"/><Relationship Id="rId4" Type="http://schemas.openxmlformats.org/officeDocument/2006/relationships/hyperlink" Target="http://kadry.infor.pl/wynagrodzeni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tile tx="0" ty="0" sx="100000" sy="100000" flip="none" algn="tl"/>
        </a:blip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12F894E-6878-481A-9B5D-DF1537662D7E}"/>
              </a:ext>
            </a:extLst>
          </p:cNvPr>
          <p:cNvSpPr>
            <a:spLocks noGrp="1"/>
          </p:cNvSpPr>
          <p:nvPr>
            <p:ph type="title"/>
          </p:nvPr>
        </p:nvSpPr>
        <p:spPr>
          <a:xfrm>
            <a:off x="544902" y="501445"/>
            <a:ext cx="11106324" cy="5951605"/>
          </a:xfrm>
          <a:solidFill>
            <a:schemeClr val="accent6">
              <a:lumMod val="20000"/>
              <a:lumOff val="80000"/>
            </a:schemeClr>
          </a:solidFill>
          <a:scene3d>
            <a:camera prst="orthographicFront"/>
            <a:lightRig rig="threePt" dir="t"/>
          </a:scene3d>
          <a:sp3d>
            <a:bevelT w="152400" h="50800" prst="softRound"/>
          </a:sp3d>
        </p:spPr>
        <p:txBody>
          <a:bodyPr>
            <a:normAutofit/>
          </a:bodyPr>
          <a:lstStyle/>
          <a:p>
            <a:pPr algn="ctr"/>
            <a:br>
              <a:rPr lang="pl-PL" b="1" dirty="0">
                <a:latin typeface="Arial Rounded MT Bold" panose="020F0704030504030204" pitchFamily="34" charset="0"/>
              </a:rPr>
            </a:br>
            <a:r>
              <a:rPr lang="pl-PL" sz="6700" b="1" dirty="0">
                <a:latin typeface="Arial Rounded MT Bold" panose="020F0704030504030204" pitchFamily="34" charset="0"/>
              </a:rPr>
              <a:t>Instrumenty wsparcia </a:t>
            </a:r>
            <a:br>
              <a:rPr lang="pl-PL" sz="6700" b="1" dirty="0">
                <a:latin typeface="Arial Rounded MT Bold" panose="020F0704030504030204" pitchFamily="34" charset="0"/>
              </a:rPr>
            </a:br>
            <a:r>
              <a:rPr lang="pl-PL" sz="6700" b="1" dirty="0">
                <a:latin typeface="Arial Rounded MT Bold" panose="020F0704030504030204" pitchFamily="34" charset="0"/>
              </a:rPr>
              <a:t>dla osób bezrobotnych</a:t>
            </a:r>
            <a:br>
              <a:rPr lang="pl-PL" sz="6700" b="1" dirty="0">
                <a:latin typeface="Arial Rounded MT Bold" panose="020F0704030504030204" pitchFamily="34" charset="0"/>
              </a:rPr>
            </a:br>
            <a:r>
              <a:rPr lang="pl-PL" sz="6700" b="1" dirty="0">
                <a:latin typeface="Arial Rounded MT Bold" panose="020F0704030504030204" pitchFamily="34" charset="0"/>
              </a:rPr>
              <a:t> i przedsiębiorców </a:t>
            </a:r>
            <a:br>
              <a:rPr lang="pl-PL" sz="6700" b="1" dirty="0">
                <a:latin typeface="Arial Rounded MT Bold" panose="020F0704030504030204" pitchFamily="34" charset="0"/>
              </a:rPr>
            </a:br>
            <a:r>
              <a:rPr lang="pl-PL" sz="6700" b="1" dirty="0">
                <a:latin typeface="Arial Rounded MT Bold" panose="020F0704030504030204" pitchFamily="34" charset="0"/>
              </a:rPr>
              <a:t>Sytuacja na rynku pracy</a:t>
            </a:r>
            <a:br>
              <a:rPr lang="pl-PL" sz="6700" b="1" dirty="0">
                <a:latin typeface="Arial Rounded MT Bold" panose="020F0704030504030204" pitchFamily="34" charset="0"/>
              </a:rPr>
            </a:br>
            <a:br>
              <a:rPr lang="pl-PL" sz="1200" b="1" dirty="0">
                <a:latin typeface="Arial Rounded MT Bold" panose="020F0704030504030204" pitchFamily="34" charset="0"/>
              </a:rPr>
            </a:br>
            <a:r>
              <a:rPr lang="pl-PL" sz="1600" b="1" dirty="0">
                <a:latin typeface="Arial Rounded MT Bold" panose="020F0704030504030204" pitchFamily="34" charset="0"/>
              </a:rPr>
              <a:t>						</a:t>
            </a:r>
            <a:br>
              <a:rPr lang="pl-PL" sz="2800" b="1" dirty="0">
                <a:latin typeface="Arial Rounded MT Bold" panose="020F0704030504030204" pitchFamily="34" charset="0"/>
              </a:rPr>
            </a:br>
            <a:br>
              <a:rPr lang="pl-PL" sz="1600" b="1" dirty="0">
                <a:latin typeface="Arial Rounded MT Bold" panose="020F0704030504030204" pitchFamily="34" charset="0"/>
              </a:rPr>
            </a:br>
            <a:br>
              <a:rPr lang="pl-PL" sz="1600" b="1" dirty="0">
                <a:latin typeface="Arial Rounded MT Bold" panose="020F0704030504030204" pitchFamily="34" charset="0"/>
              </a:rPr>
            </a:br>
            <a:br>
              <a:rPr lang="pl-PL" sz="1600" b="1" dirty="0">
                <a:latin typeface="Arial Rounded MT Bold" panose="020F0704030504030204" pitchFamily="34" charset="0"/>
              </a:rPr>
            </a:br>
            <a:r>
              <a:rPr lang="pl-PL" sz="1600" b="1" dirty="0">
                <a:latin typeface="Arial Rounded MT Bold" panose="020F0704030504030204" pitchFamily="34" charset="0"/>
              </a:rPr>
              <a:t>czerwiec 2022r.</a:t>
            </a:r>
          </a:p>
        </p:txBody>
      </p:sp>
    </p:spTree>
    <p:extLst>
      <p:ext uri="{BB962C8B-B14F-4D97-AF65-F5344CB8AC3E}">
        <p14:creationId xmlns:p14="http://schemas.microsoft.com/office/powerpoint/2010/main" val="453715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76EF1B8-BDC7-4340-8160-83917C6F1F9E}"/>
              </a:ext>
            </a:extLst>
          </p:cNvPr>
          <p:cNvSpPr>
            <a:spLocks noGrp="1"/>
          </p:cNvSpPr>
          <p:nvPr>
            <p:ph type="title"/>
          </p:nvPr>
        </p:nvSpPr>
        <p:spPr>
          <a:xfrm>
            <a:off x="838200" y="180258"/>
            <a:ext cx="10515600" cy="861962"/>
          </a:xfr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fontScale="90000"/>
          </a:bodyPr>
          <a:lstStyle/>
          <a:p>
            <a:pPr algn="ctr"/>
            <a:br>
              <a:rPr lang="pl-PL" dirty="0">
                <a:solidFill>
                  <a:schemeClr val="bg1"/>
                </a:solidFill>
              </a:rPr>
            </a:br>
            <a:r>
              <a:rPr lang="pl-PL" sz="3600" b="1" u="sng" dirty="0">
                <a:effectLst>
                  <a:outerShdw blurRad="38100" dist="38100" dir="2700000" algn="tl">
                    <a:srgbClr val="000000">
                      <a:alpha val="43137"/>
                    </a:srgbClr>
                  </a:outerShdw>
                </a:effectLst>
                <a:latin typeface="Bahnschrift" panose="020B0502040204020203" pitchFamily="34" charset="0"/>
              </a:rPr>
              <a:t>Dofinansowanie wynagrodzenia dla bezrobotnego 50+ </a:t>
            </a:r>
            <a:br>
              <a:rPr lang="pl-PL" dirty="0">
                <a:latin typeface="Bahnschrift" panose="020B0502040204020203" pitchFamily="34" charset="0"/>
              </a:rPr>
            </a:br>
            <a:endParaRPr lang="pl-PL" dirty="0">
              <a:latin typeface="Bahnschrift" panose="020B0502040204020203" pitchFamily="34" charset="0"/>
            </a:endParaRPr>
          </a:p>
        </p:txBody>
      </p:sp>
      <p:sp>
        <p:nvSpPr>
          <p:cNvPr id="6" name="Symbol zastępczy zawartości 5">
            <a:extLst>
              <a:ext uri="{FF2B5EF4-FFF2-40B4-BE49-F238E27FC236}">
                <a16:creationId xmlns:a16="http://schemas.microsoft.com/office/drawing/2014/main" id="{B69A186C-7858-4940-9EEF-439F8D295577}"/>
              </a:ext>
            </a:extLst>
          </p:cNvPr>
          <p:cNvSpPr>
            <a:spLocks noGrp="1"/>
          </p:cNvSpPr>
          <p:nvPr>
            <p:ph idx="1"/>
          </p:nvPr>
        </p:nvSpPr>
        <p:spPr>
          <a:xfrm>
            <a:off x="403123" y="1253329"/>
            <a:ext cx="11368667" cy="5424413"/>
          </a:xfrm>
          <a:solidFill>
            <a:schemeClr val="accent6">
              <a:lumMod val="20000"/>
              <a:lumOff val="80000"/>
            </a:schemeClr>
          </a:solidFill>
          <a:ln>
            <a:solidFill>
              <a:schemeClr val="accent4">
                <a:lumMod val="75000"/>
              </a:schemeClr>
            </a:solidFill>
          </a:ln>
          <a:effectLst>
            <a:glow rad="101600">
              <a:schemeClr val="accent2">
                <a:satMod val="175000"/>
                <a:alpha val="40000"/>
              </a:schemeClr>
            </a:glow>
          </a:effectLst>
        </p:spPr>
        <p:style>
          <a:lnRef idx="0">
            <a:scrgbClr r="0" g="0" b="0"/>
          </a:lnRef>
          <a:fillRef idx="0">
            <a:scrgbClr r="0" g="0" b="0"/>
          </a:fillRef>
          <a:effectRef idx="0">
            <a:scrgbClr r="0" g="0" b="0"/>
          </a:effectRef>
          <a:fontRef idx="minor">
            <a:schemeClr val="lt1"/>
          </a:fontRef>
        </p:style>
        <p:txBody>
          <a:bodyPr>
            <a:normAutofit/>
          </a:bodyPr>
          <a:lstStyle/>
          <a:p>
            <a:pPr marL="0" indent="0">
              <a:buNone/>
            </a:pPr>
            <a:endParaRPr lang="pl-PL" b="1" dirty="0">
              <a:solidFill>
                <a:srgbClr val="333333"/>
              </a:solidFill>
              <a:latin typeface="Bahnschrift" panose="020B0502040204020203" pitchFamily="34" charset="0"/>
            </a:endParaRPr>
          </a:p>
          <a:p>
            <a:pPr marL="0" indent="0" algn="ctr">
              <a:buNone/>
            </a:pPr>
            <a:r>
              <a:rPr lang="pl-PL" sz="2400" b="1" dirty="0">
                <a:solidFill>
                  <a:schemeClr val="tx1"/>
                </a:solidFill>
              </a:rPr>
              <a:t>	</a:t>
            </a:r>
            <a:r>
              <a:rPr lang="pl-PL" sz="2400" b="1" i="1" dirty="0">
                <a:solidFill>
                  <a:srgbClr val="FF0000"/>
                </a:solidFill>
              </a:rPr>
              <a:t>Jaki jest główny cel dofinansowania wynagrodzenia za zatrudnienie bezrobotnego, który ukończył 50 rok życia i kto może je otrzymać?</a:t>
            </a:r>
          </a:p>
          <a:p>
            <a:r>
              <a:rPr lang="pl-PL" sz="2000" b="1" dirty="0">
                <a:solidFill>
                  <a:schemeClr val="tx1"/>
                </a:solidFill>
              </a:rPr>
              <a:t>Celem dofinansowania pracodawcy wynagrodzenia za zatrudnienie bezrobotnego, który ukończył 50 rok życia jest zachęcenie pracodawców do zatrudniania bezrobotnych w tej grupie wiekowej.</a:t>
            </a:r>
            <a:br>
              <a:rPr lang="pl-PL" sz="2000" b="1" dirty="0"/>
            </a:br>
            <a:r>
              <a:rPr lang="pl-PL" sz="2000" b="1" dirty="0">
                <a:solidFill>
                  <a:srgbClr val="333333"/>
                </a:solidFill>
                <a:latin typeface="Bahnschrift" panose="020B0502040204020203" pitchFamily="34" charset="0"/>
              </a:rPr>
              <a:t>	</a:t>
            </a:r>
            <a:endParaRPr lang="pl-PL" sz="2000" b="1" dirty="0">
              <a:solidFill>
                <a:schemeClr val="tx1"/>
              </a:solidFill>
            </a:endParaRPr>
          </a:p>
          <a:p>
            <a:pPr marL="0" indent="0" algn="ctr">
              <a:buNone/>
            </a:pPr>
            <a:r>
              <a:rPr lang="pl-PL" dirty="0">
                <a:solidFill>
                  <a:schemeClr val="tx1"/>
                </a:solidFill>
              </a:rPr>
              <a:t>	</a:t>
            </a:r>
            <a:r>
              <a:rPr lang="pl-PL" sz="2400" b="1" i="1" dirty="0">
                <a:solidFill>
                  <a:srgbClr val="FF0000"/>
                </a:solidFill>
              </a:rPr>
              <a:t>W jakiej wysokości można otrzymać pomoc i na jakich warunkach?</a:t>
            </a:r>
          </a:p>
          <a:p>
            <a:pPr algn="just"/>
            <a:r>
              <a:rPr lang="pl-PL" sz="2000" b="1" dirty="0">
                <a:solidFill>
                  <a:schemeClr val="tx1"/>
                </a:solidFill>
              </a:rPr>
              <a:t>Pracodawca lub przedsiębiorca może ubiegać się o przyznanie dofinansowania wynagrodzenia za zatrudnienie skierowanego bezrobotnego, który ukończył 50 rok życia. Dofinansowanie (1500,00 zł miesięcznie) przysługuje przez okres 12 miesięcy, a w przypadku zatrudnienia bezrobotnego, który ukończył 60 lat – 24 miesiące. </a:t>
            </a:r>
          </a:p>
          <a:p>
            <a:pPr algn="just"/>
            <a:r>
              <a:rPr lang="pl-PL" sz="2000" b="1" dirty="0">
                <a:solidFill>
                  <a:schemeClr val="tx1"/>
                </a:solidFill>
              </a:rPr>
              <a:t>Po zakończeniu dofinansowania pracodawca zobowiązany jest do dalszego zatrudniania skierowanego bezrobotnego przez okres równy co najmniej połowie okresu dofinansowania.</a:t>
            </a:r>
          </a:p>
          <a:p>
            <a:pPr marL="0" indent="0">
              <a:buNone/>
            </a:pPr>
            <a:endParaRPr lang="pl-PL" sz="5000" b="1" dirty="0">
              <a:solidFill>
                <a:schemeClr val="tx1"/>
              </a:solidFill>
            </a:endParaRPr>
          </a:p>
        </p:txBody>
      </p:sp>
    </p:spTree>
    <p:extLst>
      <p:ext uri="{BB962C8B-B14F-4D97-AF65-F5344CB8AC3E}">
        <p14:creationId xmlns:p14="http://schemas.microsoft.com/office/powerpoint/2010/main" val="39024229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ymbol zastępczy zawartości 5">
            <a:extLst>
              <a:ext uri="{FF2B5EF4-FFF2-40B4-BE49-F238E27FC236}">
                <a16:creationId xmlns:a16="http://schemas.microsoft.com/office/drawing/2014/main" id="{B69A186C-7858-4940-9EEF-439F8D295577}"/>
              </a:ext>
            </a:extLst>
          </p:cNvPr>
          <p:cNvSpPr>
            <a:spLocks noGrp="1"/>
          </p:cNvSpPr>
          <p:nvPr>
            <p:ph idx="1"/>
          </p:nvPr>
        </p:nvSpPr>
        <p:spPr>
          <a:xfrm>
            <a:off x="78659" y="875071"/>
            <a:ext cx="12024852" cy="5899355"/>
          </a:xfrm>
          <a:solidFill>
            <a:schemeClr val="accent6">
              <a:lumMod val="20000"/>
              <a:lumOff val="80000"/>
            </a:schemeClr>
          </a:solidFill>
          <a:ln>
            <a:solidFill>
              <a:schemeClr val="accent4">
                <a:lumMod val="75000"/>
              </a:schemeClr>
            </a:solidFill>
          </a:ln>
          <a:effectLst>
            <a:glow rad="101600">
              <a:schemeClr val="accent2">
                <a:satMod val="175000"/>
                <a:alpha val="40000"/>
              </a:schemeClr>
            </a:glow>
          </a:effectLst>
        </p:spPr>
        <p:style>
          <a:lnRef idx="0">
            <a:scrgbClr r="0" g="0" b="0"/>
          </a:lnRef>
          <a:fillRef idx="0">
            <a:scrgbClr r="0" g="0" b="0"/>
          </a:fillRef>
          <a:effectRef idx="0">
            <a:scrgbClr r="0" g="0" b="0"/>
          </a:effectRef>
          <a:fontRef idx="minor">
            <a:schemeClr val="lt1"/>
          </a:fontRef>
        </p:style>
        <p:txBody>
          <a:bodyPr>
            <a:normAutofit fontScale="32500" lnSpcReduction="20000"/>
          </a:bodyPr>
          <a:lstStyle/>
          <a:p>
            <a:pPr marL="0" indent="0">
              <a:buNone/>
            </a:pPr>
            <a:endParaRPr lang="pl-PL" b="1" dirty="0">
              <a:solidFill>
                <a:srgbClr val="333333"/>
              </a:solidFill>
              <a:latin typeface="Bahnschrift" panose="020B0502040204020203" pitchFamily="34" charset="0"/>
            </a:endParaRPr>
          </a:p>
          <a:p>
            <a:pPr marL="0" indent="0" algn="ctr">
              <a:lnSpc>
                <a:spcPct val="120000"/>
              </a:lnSpc>
              <a:buNone/>
            </a:pPr>
            <a:r>
              <a:rPr lang="pl-PL" b="1" dirty="0">
                <a:solidFill>
                  <a:srgbClr val="333333"/>
                </a:solidFill>
                <a:latin typeface="Bahnschrift" panose="020B0502040204020203" pitchFamily="34" charset="0"/>
              </a:rPr>
              <a:t>	</a:t>
            </a:r>
            <a:r>
              <a:rPr lang="pl-PL" sz="6200" b="1" i="1" dirty="0">
                <a:solidFill>
                  <a:srgbClr val="FF0000"/>
                </a:solidFill>
                <a:latin typeface="Bahnschrift" panose="020B0502040204020203" pitchFamily="34" charset="0"/>
              </a:rPr>
              <a:t>Co to jest wyposażenie stanowiska pracy</a:t>
            </a:r>
          </a:p>
          <a:p>
            <a:pPr algn="just">
              <a:lnSpc>
                <a:spcPct val="120000"/>
              </a:lnSpc>
            </a:pPr>
            <a:r>
              <a:rPr lang="pl-PL" sz="4900" b="1" dirty="0">
                <a:solidFill>
                  <a:srgbClr val="333333"/>
                </a:solidFill>
              </a:rPr>
              <a:t>To pomoc finansowa udzielana przez powiatowy urząd pracy w związku z wyposażeniem lub doposażeniem stanowiska pracy                         i zatrudnieniem na tym stanowisku skierowanego bezrobotnego przez okres 24 miesięcy.	</a:t>
            </a:r>
            <a:endParaRPr lang="pl-PL" sz="4900" b="1" dirty="0">
              <a:solidFill>
                <a:schemeClr val="tx1"/>
              </a:solidFill>
            </a:endParaRPr>
          </a:p>
          <a:p>
            <a:pPr marL="0" indent="0" algn="ctr">
              <a:lnSpc>
                <a:spcPct val="120000"/>
              </a:lnSpc>
              <a:buNone/>
            </a:pPr>
            <a:r>
              <a:rPr lang="pl-PL" sz="4000" dirty="0">
                <a:solidFill>
                  <a:schemeClr val="tx1"/>
                </a:solidFill>
              </a:rPr>
              <a:t>	</a:t>
            </a:r>
            <a:r>
              <a:rPr lang="pl-PL" sz="6200" b="1" i="1" dirty="0">
                <a:solidFill>
                  <a:srgbClr val="FF0000"/>
                </a:solidFill>
              </a:rPr>
              <a:t>W jakiej wysokości można otrzymać pomoc i na jakich warunkach?</a:t>
            </a:r>
          </a:p>
          <a:p>
            <a:pPr algn="just">
              <a:lnSpc>
                <a:spcPct val="120000"/>
              </a:lnSpc>
            </a:pPr>
            <a:r>
              <a:rPr lang="pl-PL" sz="4900" b="1" dirty="0">
                <a:solidFill>
                  <a:schemeClr val="tx1"/>
                </a:solidFill>
              </a:rPr>
              <a:t>Pracodawca, który chce otrzymać dofinansowanie w ramach wyposażenia lub doposażenia stanowiska pracy dla skierowanej osoby bezrobotnej, musi prowadzić działalność gospodarczą przez co najmniej 6 miesięcy. Poza tym nie może zalegać z wypłatą wynagrodzeń       i opłatą składek, a także być skazanym za przestępstwa gospodarcze. </a:t>
            </a:r>
            <a:r>
              <a:rPr lang="pl-PL" sz="4900" b="1" u="sng" dirty="0">
                <a:solidFill>
                  <a:schemeClr val="tx1"/>
                </a:solidFill>
              </a:rPr>
              <a:t>Kwota dofinansowania w 2022r. wynosi 21 000,00 zł.  </a:t>
            </a:r>
            <a:r>
              <a:rPr lang="pl-PL" sz="4900" b="1" dirty="0">
                <a:solidFill>
                  <a:schemeClr val="tx1"/>
                </a:solidFill>
              </a:rPr>
              <a:t>Pracodawca zobowiązany jest do utrzymania stanowiska pracy, które zostało wyposażone, w pełnym wymiarze czasu pracy przez okres 24 miesięcy.</a:t>
            </a:r>
          </a:p>
          <a:p>
            <a:pPr marL="0" indent="0" algn="ctr">
              <a:lnSpc>
                <a:spcPct val="120000"/>
              </a:lnSpc>
              <a:buNone/>
            </a:pPr>
            <a:r>
              <a:rPr lang="pl-PL" sz="6200" b="1" i="1" dirty="0">
                <a:solidFill>
                  <a:srgbClr val="FF0000"/>
                </a:solidFill>
              </a:rPr>
              <a:t>Na co można wykorzystać dofinansowanie?</a:t>
            </a:r>
          </a:p>
          <a:p>
            <a:pPr>
              <a:lnSpc>
                <a:spcPct val="120000"/>
              </a:lnSpc>
            </a:pPr>
            <a:r>
              <a:rPr lang="pl-PL" sz="4900" b="1" dirty="0">
                <a:solidFill>
                  <a:schemeClr val="tx1"/>
                </a:solidFill>
              </a:rPr>
              <a:t>Otrzymane dofinansowanie można wykorzystać na zakup środków trwałych czy też maszyn i urządzeń.</a:t>
            </a:r>
          </a:p>
          <a:p>
            <a:pPr marL="0" indent="0" algn="ctr">
              <a:lnSpc>
                <a:spcPct val="120000"/>
              </a:lnSpc>
              <a:buNone/>
            </a:pPr>
            <a:r>
              <a:rPr lang="pl-PL" sz="6200" b="1" i="1" dirty="0">
                <a:solidFill>
                  <a:srgbClr val="FF0000"/>
                </a:solidFill>
              </a:rPr>
              <a:t>Jakie jest zabezpieczenie zwrotu środków? </a:t>
            </a:r>
            <a:endParaRPr lang="pl-PL" sz="6200" i="1" dirty="0">
              <a:solidFill>
                <a:srgbClr val="FF0000"/>
              </a:solidFill>
            </a:endParaRPr>
          </a:p>
          <a:p>
            <a:pPr>
              <a:lnSpc>
                <a:spcPct val="120000"/>
              </a:lnSpc>
            </a:pPr>
            <a:r>
              <a:rPr lang="pl-PL" sz="4900" b="1" dirty="0">
                <a:solidFill>
                  <a:schemeClr val="tx1"/>
                </a:solidFill>
              </a:rPr>
              <a:t>Formami zabezpieczenia zwrotu refundacji kosztów wyposażenia stanowiska pracy dla skierowanego bezrobotnego mogą być:</a:t>
            </a:r>
          </a:p>
          <a:p>
            <a:pPr marL="0" lvl="0" indent="0">
              <a:lnSpc>
                <a:spcPct val="120000"/>
              </a:lnSpc>
              <a:spcBef>
                <a:spcPts val="0"/>
              </a:spcBef>
              <a:buNone/>
            </a:pPr>
            <a:r>
              <a:rPr lang="pl-PL" sz="4900" b="1" dirty="0">
                <a:solidFill>
                  <a:schemeClr val="tx1"/>
                </a:solidFill>
              </a:rPr>
              <a:t>	- weksel z poręczeniem wekslowym (</a:t>
            </a:r>
            <a:r>
              <a:rPr lang="pl-PL" sz="4900" b="1" dirty="0" err="1">
                <a:solidFill>
                  <a:schemeClr val="tx1"/>
                </a:solidFill>
              </a:rPr>
              <a:t>aval</a:t>
            </a:r>
            <a:r>
              <a:rPr lang="pl-PL" sz="4900" b="1" dirty="0">
                <a:solidFill>
                  <a:schemeClr val="tx1"/>
                </a:solidFill>
              </a:rPr>
              <a:t>),</a:t>
            </a:r>
          </a:p>
          <a:p>
            <a:pPr marL="0" indent="0">
              <a:lnSpc>
                <a:spcPct val="120000"/>
              </a:lnSpc>
              <a:spcBef>
                <a:spcPts val="0"/>
              </a:spcBef>
              <a:buNone/>
            </a:pPr>
            <a:r>
              <a:rPr lang="pl-PL" sz="4900" b="1" dirty="0">
                <a:solidFill>
                  <a:schemeClr val="tx1"/>
                </a:solidFill>
              </a:rPr>
              <a:t>	- gwarancja bankowa,</a:t>
            </a:r>
          </a:p>
          <a:p>
            <a:pPr marL="0" lvl="0" indent="0">
              <a:lnSpc>
                <a:spcPct val="120000"/>
              </a:lnSpc>
              <a:spcBef>
                <a:spcPts val="0"/>
              </a:spcBef>
              <a:buNone/>
            </a:pPr>
            <a:r>
              <a:rPr lang="pl-PL" sz="4900" b="1" dirty="0">
                <a:solidFill>
                  <a:schemeClr val="tx1"/>
                </a:solidFill>
              </a:rPr>
              <a:t>	- blokada środków zgromadzonych na rachunku bankowym,</a:t>
            </a:r>
          </a:p>
          <a:p>
            <a:pPr marL="0" lvl="0" indent="0">
              <a:lnSpc>
                <a:spcPct val="120000"/>
              </a:lnSpc>
              <a:spcBef>
                <a:spcPts val="0"/>
              </a:spcBef>
              <a:buNone/>
            </a:pPr>
            <a:r>
              <a:rPr lang="pl-PL" sz="4900" b="1" dirty="0">
                <a:solidFill>
                  <a:schemeClr val="tx1"/>
                </a:solidFill>
              </a:rPr>
              <a:t>	- akt notarialny o poddaniu się egzekucji przez dłużnika.</a:t>
            </a:r>
          </a:p>
          <a:p>
            <a:pPr marL="0" lvl="0" indent="0">
              <a:lnSpc>
                <a:spcPct val="120000"/>
              </a:lnSpc>
              <a:buNone/>
            </a:pPr>
            <a:endParaRPr lang="pl-PL" sz="4000" dirty="0">
              <a:solidFill>
                <a:schemeClr val="tx1"/>
              </a:solidFill>
            </a:endParaRPr>
          </a:p>
          <a:p>
            <a:pPr marL="0" indent="0">
              <a:buNone/>
            </a:pPr>
            <a:endParaRPr lang="pl-PL" dirty="0"/>
          </a:p>
          <a:p>
            <a:pPr marL="0" indent="0">
              <a:lnSpc>
                <a:spcPct val="170000"/>
              </a:lnSpc>
              <a:buNone/>
            </a:pPr>
            <a:endParaRPr lang="pl-PL" sz="5000" b="1" dirty="0">
              <a:solidFill>
                <a:schemeClr val="tx1"/>
              </a:solidFill>
            </a:endParaRPr>
          </a:p>
        </p:txBody>
      </p:sp>
      <p:graphicFrame>
        <p:nvGraphicFramePr>
          <p:cNvPr id="5" name="Diagram 4">
            <a:extLst>
              <a:ext uri="{FF2B5EF4-FFF2-40B4-BE49-F238E27FC236}">
                <a16:creationId xmlns:a16="http://schemas.microsoft.com/office/drawing/2014/main" id="{48D65C84-C98E-4565-BE0D-8E05A733838F}"/>
              </a:ext>
            </a:extLst>
          </p:cNvPr>
          <p:cNvGraphicFramePr/>
          <p:nvPr>
            <p:extLst>
              <p:ext uri="{D42A27DB-BD31-4B8C-83A1-F6EECF244321}">
                <p14:modId xmlns:p14="http://schemas.microsoft.com/office/powerpoint/2010/main" val="412267614"/>
              </p:ext>
            </p:extLst>
          </p:nvPr>
        </p:nvGraphicFramePr>
        <p:xfrm>
          <a:off x="304800" y="0"/>
          <a:ext cx="11617234" cy="8750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189896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BC0E812C-2A78-42F5-9E88-0EB71B0CDBB1}"/>
              </a:ext>
            </a:extLst>
          </p:cNvPr>
          <p:cNvGraphicFramePr/>
          <p:nvPr>
            <p:extLst>
              <p:ext uri="{D42A27DB-BD31-4B8C-83A1-F6EECF244321}">
                <p14:modId xmlns:p14="http://schemas.microsoft.com/office/powerpoint/2010/main" val="299026471"/>
              </p:ext>
            </p:extLst>
          </p:nvPr>
        </p:nvGraphicFramePr>
        <p:xfrm>
          <a:off x="838200" y="147485"/>
          <a:ext cx="10515600" cy="121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ymbol zastępczy zawartości 2">
            <a:extLst>
              <a:ext uri="{FF2B5EF4-FFF2-40B4-BE49-F238E27FC236}">
                <a16:creationId xmlns:a16="http://schemas.microsoft.com/office/drawing/2014/main" id="{6CDB60DA-3B96-46EF-8DEE-99B360150429}"/>
              </a:ext>
            </a:extLst>
          </p:cNvPr>
          <p:cNvSpPr>
            <a:spLocks noGrp="1"/>
          </p:cNvSpPr>
          <p:nvPr>
            <p:ph idx="1"/>
          </p:nvPr>
        </p:nvSpPr>
        <p:spPr>
          <a:xfrm>
            <a:off x="0" y="945540"/>
            <a:ext cx="11739716" cy="5677889"/>
          </a:xfrm>
          <a:solidFill>
            <a:schemeClr val="accent6">
              <a:lumMod val="20000"/>
              <a:lumOff val="80000"/>
            </a:schemeClr>
          </a:solidFill>
          <a:ln>
            <a:solidFill>
              <a:schemeClr val="accent4">
                <a:lumMod val="75000"/>
              </a:schemeClr>
            </a:solidFill>
          </a:ln>
          <a:effectLst>
            <a:glow rad="101600">
              <a:schemeClr val="accent2">
                <a:satMod val="175000"/>
                <a:alpha val="40000"/>
              </a:schemeClr>
            </a:glo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fontScale="62500" lnSpcReduction="20000"/>
          </a:bodyPr>
          <a:lstStyle/>
          <a:p>
            <a:pPr marL="0" indent="0" algn="ctr">
              <a:buNone/>
            </a:pPr>
            <a:r>
              <a:rPr lang="pl-PL" sz="3600" b="1" i="1" dirty="0">
                <a:solidFill>
                  <a:srgbClr val="FF0000"/>
                </a:solidFill>
              </a:rPr>
              <a:t>Czym jest staż?</a:t>
            </a:r>
          </a:p>
          <a:p>
            <a:pPr algn="just"/>
            <a:r>
              <a:rPr lang="pl-PL" b="1" dirty="0"/>
              <a:t>Staż to nabywanie przez bezrobotnego umiejętności praktycznych do wykonywania pracy przez wykonywanie zadań      w miejscu pracy bez nawiązania stosunku pracy z pracodawcą. Korzystanie ze stażu pozwala więc zdobyć doświadczenie zawodowe, stwarzając tym samym większe szansę na uzyskanie zatrudnienia.</a:t>
            </a:r>
          </a:p>
          <a:p>
            <a:pPr marL="0" indent="0" algn="ctr">
              <a:buNone/>
            </a:pPr>
            <a:r>
              <a:rPr lang="pl-PL" sz="3600" b="1" i="1" dirty="0">
                <a:solidFill>
                  <a:srgbClr val="FF0000"/>
                </a:solidFill>
              </a:rPr>
              <a:t>Kto może je organizować?</a:t>
            </a:r>
          </a:p>
          <a:p>
            <a:pPr algn="just"/>
            <a:r>
              <a:rPr lang="pl-PL" b="1" dirty="0"/>
              <a:t>O zorganizowanie stażu występuje pracodawca przy czym liczba wnioskowanych miejsc stażu nie może przekroczyć liczby zatrudnionych pracowników w przeliczeniu na pełny wymiar czasu pracy, jeżeli wnioskodawca nie zatrudnia pracowników może wnioskować o jedno stanowisko. </a:t>
            </a:r>
          </a:p>
          <a:p>
            <a:pPr marL="0" indent="0" algn="just">
              <a:buNone/>
            </a:pPr>
            <a:endParaRPr lang="pl-PL" sz="2200" b="1" dirty="0"/>
          </a:p>
          <a:p>
            <a:pPr marL="0" indent="0" algn="ctr">
              <a:buNone/>
            </a:pPr>
            <a:r>
              <a:rPr lang="pl-PL" sz="3600" b="1" i="1" dirty="0">
                <a:solidFill>
                  <a:srgbClr val="FF0000"/>
                </a:solidFill>
              </a:rPr>
              <a:t>Jak uzyskać staż?</a:t>
            </a:r>
          </a:p>
          <a:p>
            <a:r>
              <a:rPr lang="pl-PL" b="1" dirty="0"/>
              <a:t>Pracodawca w powiatowym urzędzie pracy składa wniosek o zorganizowanie stażu. We wniosku może wskazać osobę zainteresowaną odbywaniem stażu.</a:t>
            </a:r>
          </a:p>
          <a:p>
            <a:pPr marL="0" indent="0" algn="ctr">
              <a:buNone/>
            </a:pPr>
            <a:r>
              <a:rPr lang="pl-PL" dirty="0"/>
              <a:t> </a:t>
            </a:r>
            <a:r>
              <a:rPr lang="pl-PL" sz="3700" b="1" i="1" dirty="0">
                <a:solidFill>
                  <a:srgbClr val="FF0000"/>
                </a:solidFill>
              </a:rPr>
              <a:t>Jakie są uprawnienia stażysty?</a:t>
            </a:r>
          </a:p>
          <a:p>
            <a:pPr algn="just"/>
            <a:r>
              <a:rPr lang="pl-PL" b="1" dirty="0"/>
              <a:t>Podczas odbywania stażu przysługuje stypendium w wysokości 120% kwoty zasiłku dla bezrobotnych (1 489,00 zł brutto) , przy czym okres pobierania stypendium okres pobierania stypendium wlicza się do okresu pracy wymaganego do nabycia lub zachowania uprawnień pracowniczych oraz okresów składkowych. </a:t>
            </a:r>
          </a:p>
          <a:p>
            <a:pPr algn="just"/>
            <a:r>
              <a:rPr lang="pl-PL" b="1" dirty="0"/>
              <a:t>Podczas odbywania stażu jego uczestnik ma prawo do 2 dni wolnych za każde 30 dni kalendarzowych odbywania stażu (na swój wniosek), za które przysługuje stypendium. Nie ma natomiast prawa do urlopu bezpłatnego                                    i okolicznościowego.</a:t>
            </a:r>
          </a:p>
          <a:p>
            <a:pPr marL="0" indent="0">
              <a:buNone/>
            </a:pPr>
            <a:endParaRPr lang="pl-PL" dirty="0"/>
          </a:p>
        </p:txBody>
      </p:sp>
    </p:spTree>
    <p:extLst>
      <p:ext uri="{BB962C8B-B14F-4D97-AF65-F5344CB8AC3E}">
        <p14:creationId xmlns:p14="http://schemas.microsoft.com/office/powerpoint/2010/main" val="26119655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76EF1B8-BDC7-4340-8160-83917C6F1F9E}"/>
              </a:ext>
            </a:extLst>
          </p:cNvPr>
          <p:cNvSpPr>
            <a:spLocks noGrp="1"/>
          </p:cNvSpPr>
          <p:nvPr>
            <p:ph type="title"/>
          </p:nvPr>
        </p:nvSpPr>
        <p:spPr>
          <a:xfrm>
            <a:off x="838200" y="161208"/>
            <a:ext cx="10515600" cy="763024"/>
          </a:xfr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fontScale="90000"/>
          </a:bodyPr>
          <a:lstStyle/>
          <a:p>
            <a:pPr algn="ctr"/>
            <a:br>
              <a:rPr lang="pl-PL" dirty="0">
                <a:solidFill>
                  <a:schemeClr val="bg1"/>
                </a:solidFill>
              </a:rPr>
            </a:br>
            <a:r>
              <a:rPr lang="pl-PL" sz="3600" b="1" u="sng" dirty="0">
                <a:effectLst>
                  <a:outerShdw blurRad="38100" dist="38100" dir="2700000" algn="tl">
                    <a:srgbClr val="000000">
                      <a:alpha val="43137"/>
                    </a:srgbClr>
                  </a:outerShdw>
                </a:effectLst>
                <a:latin typeface="Bahnschrift" panose="020B0502040204020203" pitchFamily="34" charset="0"/>
              </a:rPr>
              <a:t>Krajowy Fundusz Szkoleniowy</a:t>
            </a:r>
            <a:br>
              <a:rPr lang="pl-PL" dirty="0"/>
            </a:br>
            <a:endParaRPr lang="pl-PL" dirty="0"/>
          </a:p>
        </p:txBody>
      </p:sp>
      <p:sp>
        <p:nvSpPr>
          <p:cNvPr id="6" name="Symbol zastępczy zawartości 5">
            <a:extLst>
              <a:ext uri="{FF2B5EF4-FFF2-40B4-BE49-F238E27FC236}">
                <a16:creationId xmlns:a16="http://schemas.microsoft.com/office/drawing/2014/main" id="{B69A186C-7858-4940-9EEF-439F8D295577}"/>
              </a:ext>
            </a:extLst>
          </p:cNvPr>
          <p:cNvSpPr>
            <a:spLocks noGrp="1"/>
          </p:cNvSpPr>
          <p:nvPr>
            <p:ph idx="1"/>
          </p:nvPr>
        </p:nvSpPr>
        <p:spPr>
          <a:xfrm>
            <a:off x="276225" y="1123951"/>
            <a:ext cx="11420475" cy="5657850"/>
          </a:xfrm>
          <a:solidFill>
            <a:schemeClr val="accent6">
              <a:lumMod val="20000"/>
              <a:lumOff val="80000"/>
            </a:schemeClr>
          </a:solidFill>
          <a:ln>
            <a:solidFill>
              <a:schemeClr val="accent4">
                <a:lumMod val="75000"/>
              </a:schemeClr>
            </a:solidFill>
          </a:ln>
          <a:effectLst>
            <a:glow rad="101600">
              <a:schemeClr val="accent2">
                <a:satMod val="175000"/>
                <a:alpha val="40000"/>
              </a:schemeClr>
            </a:glow>
          </a:effectLst>
        </p:spPr>
        <p:style>
          <a:lnRef idx="0">
            <a:scrgbClr r="0" g="0" b="0"/>
          </a:lnRef>
          <a:fillRef idx="0">
            <a:scrgbClr r="0" g="0" b="0"/>
          </a:fillRef>
          <a:effectRef idx="0">
            <a:scrgbClr r="0" g="0" b="0"/>
          </a:effectRef>
          <a:fontRef idx="minor">
            <a:schemeClr val="lt1"/>
          </a:fontRef>
        </p:style>
        <p:txBody>
          <a:bodyPr>
            <a:noAutofit/>
          </a:bodyPr>
          <a:lstStyle/>
          <a:p>
            <a:pPr marL="0" indent="0" algn="ctr">
              <a:buNone/>
            </a:pPr>
            <a:r>
              <a:rPr lang="pl-PL" sz="1900" b="1" i="1" dirty="0">
                <a:solidFill>
                  <a:srgbClr val="FF0000"/>
                </a:solidFill>
              </a:rPr>
              <a:t>Czym jest Krajowy Fundusz Szkoleniowy (KFS)?</a:t>
            </a:r>
          </a:p>
          <a:p>
            <a:pPr algn="just"/>
            <a:r>
              <a:rPr lang="pl-PL" sz="1900" b="1" dirty="0">
                <a:solidFill>
                  <a:schemeClr val="tx1"/>
                </a:solidFill>
              </a:rPr>
              <a:t>Krajowy Fundusz Szkoleniowy stanowi wydzieloną cześć Funduszu Pracy, przeznaczoną na dofinansowanie kształcenia ustawicznego pracowników i pracodawców, podejmowanego z inicjatywy lub za zgodą pracodawcy. </a:t>
            </a:r>
          </a:p>
          <a:p>
            <a:pPr marL="0" indent="0" algn="ctr">
              <a:buNone/>
            </a:pPr>
            <a:r>
              <a:rPr lang="pl-PL" sz="1900" b="1" i="1" dirty="0">
                <a:solidFill>
                  <a:srgbClr val="FF0000"/>
                </a:solidFill>
              </a:rPr>
              <a:t>Jakie koszty kształcenia ustawicznego pracowników mogą być dofinansowane z KFS?</a:t>
            </a:r>
          </a:p>
          <a:p>
            <a:pPr algn="just"/>
            <a:r>
              <a:rPr lang="pl-PL" sz="1900" b="1" dirty="0">
                <a:solidFill>
                  <a:schemeClr val="tx1"/>
                </a:solidFill>
              </a:rPr>
              <a:t>kursy i studia podyplomowe realizowane z inicjatywy pracodawcy lub za jego zgodą,</a:t>
            </a:r>
          </a:p>
          <a:p>
            <a:pPr algn="just"/>
            <a:r>
              <a:rPr lang="pl-PL" sz="1900" b="1" dirty="0">
                <a:solidFill>
                  <a:schemeClr val="tx1"/>
                </a:solidFill>
              </a:rPr>
              <a:t>egzaminy umożliwiające uzyskanie dyplomów potwierdzających nabycie umiejętności, kwalifikacji lub uprawnień zawodowych,</a:t>
            </a:r>
          </a:p>
          <a:p>
            <a:pPr algn="just"/>
            <a:r>
              <a:rPr lang="pl-PL" sz="1900" b="1" dirty="0">
                <a:solidFill>
                  <a:schemeClr val="tx1"/>
                </a:solidFill>
              </a:rPr>
              <a:t>badania lekarskie i psychologiczne wymagane do podjęcia kształcenia lub pracy zawodowej po ukończonym kształceniu,</a:t>
            </a:r>
          </a:p>
          <a:p>
            <a:pPr algn="just"/>
            <a:r>
              <a:rPr lang="pl-PL" sz="1900" b="1" dirty="0">
                <a:solidFill>
                  <a:schemeClr val="tx1"/>
                </a:solidFill>
              </a:rPr>
              <a:t>ubezpieczenie od następstw nieszczęśliwych wypadków w związku z podjętym kształceniem.</a:t>
            </a:r>
          </a:p>
          <a:p>
            <a:pPr marL="0" indent="0" algn="ctr">
              <a:buNone/>
            </a:pPr>
            <a:r>
              <a:rPr lang="pl-PL" sz="1900" b="1" i="1" dirty="0">
                <a:solidFill>
                  <a:srgbClr val="FF0000"/>
                </a:solidFill>
              </a:rPr>
              <a:t>Jak można starać się o dofinansowanie kształcenia ustawicznego z KFS?</a:t>
            </a:r>
          </a:p>
          <a:p>
            <a:pPr marL="0" indent="0" algn="just">
              <a:buNone/>
            </a:pPr>
            <a:r>
              <a:rPr lang="pl-PL" sz="1900" b="1" dirty="0">
                <a:solidFill>
                  <a:schemeClr val="tx1"/>
                </a:solidFill>
              </a:rPr>
              <a:t>W celu uzyskania dofinansowania kosztów kształcenia ustawicznego, pracodawca planujący inwestowanie          w kształcenie ustawiczne musi złożyć wniosek do powiatowego urzędu pracy właściwego ze względu na siedzibę pracodawcy albo miejsce prowadzenia działalności. Wniosek można złożyć w postaci papierowej lub elektronicznej.</a:t>
            </a:r>
            <a:r>
              <a:rPr lang="pl-PL" sz="1900" b="1" dirty="0"/>
              <a:t> </a:t>
            </a:r>
            <a:r>
              <a:rPr lang="pl-PL" sz="1900" b="1" dirty="0">
                <a:solidFill>
                  <a:schemeClr val="tx1"/>
                </a:solidFill>
              </a:rPr>
              <a:t>Formularze wniosku są dostępne na stronie internetowej PUP w Koninie </a:t>
            </a:r>
            <a:r>
              <a:rPr lang="pl-PL" sz="1900" b="1" dirty="0">
                <a:solidFill>
                  <a:srgbClr val="0070C0"/>
                </a:solidFill>
              </a:rPr>
              <a:t>www.konin.praca.gov.pl</a:t>
            </a:r>
            <a:r>
              <a:rPr lang="pl-PL" sz="1900" b="1" dirty="0">
                <a:solidFill>
                  <a:schemeClr val="tx1"/>
                </a:solidFill>
              </a:rPr>
              <a:t>.</a:t>
            </a:r>
          </a:p>
          <a:p>
            <a:pPr marL="0" indent="0" algn="just">
              <a:buNone/>
            </a:pPr>
            <a:endParaRPr lang="pl-PL" sz="2000" b="1" dirty="0">
              <a:solidFill>
                <a:schemeClr val="tx1"/>
              </a:solidFill>
            </a:endParaRPr>
          </a:p>
          <a:p>
            <a:endParaRPr lang="pl-PL" sz="12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0845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806D4CD3-22BC-4501-861E-1DB506CDE308}"/>
              </a:ext>
            </a:extLst>
          </p:cNvPr>
          <p:cNvGraphicFramePr/>
          <p:nvPr>
            <p:extLst>
              <p:ext uri="{D42A27DB-BD31-4B8C-83A1-F6EECF244321}">
                <p14:modId xmlns:p14="http://schemas.microsoft.com/office/powerpoint/2010/main" val="2277284637"/>
              </p:ext>
            </p:extLst>
          </p:nvPr>
        </p:nvGraphicFramePr>
        <p:xfrm>
          <a:off x="653143" y="418011"/>
          <a:ext cx="10761043" cy="11669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ymbol zastępczy zawartości 2"/>
          <p:cNvSpPr>
            <a:spLocks noGrp="1"/>
          </p:cNvSpPr>
          <p:nvPr>
            <p:ph idx="1"/>
          </p:nvPr>
        </p:nvSpPr>
        <p:spPr>
          <a:xfrm>
            <a:off x="898586" y="1825625"/>
            <a:ext cx="10515600" cy="4351338"/>
          </a:xfrm>
          <a:solidFill>
            <a:schemeClr val="accent6">
              <a:lumMod val="20000"/>
              <a:lumOff val="80000"/>
            </a:schemeClr>
          </a:solidFill>
          <a:ln>
            <a:solidFill>
              <a:schemeClr val="accent2">
                <a:lumMod val="75000"/>
              </a:schemeClr>
            </a:solidFill>
          </a:ln>
          <a:effectLst>
            <a:glow rad="63500">
              <a:schemeClr val="accent2">
                <a:satMod val="175000"/>
                <a:alpha val="40000"/>
              </a:schemeClr>
            </a:glow>
            <a:outerShdw blurRad="44450" dist="27940" dir="5400000" algn="ctr">
              <a:srgbClr val="000000">
                <a:alpha val="32000"/>
              </a:srgbClr>
            </a:outerShdw>
          </a:effectLst>
        </p:spPr>
        <p:txBody>
          <a:bodyPr>
            <a:normAutofit/>
          </a:bodyPr>
          <a:lstStyle/>
          <a:p>
            <a:pPr lvl="0"/>
            <a:r>
              <a:rPr lang="pl-PL" b="1" dirty="0"/>
              <a:t>„Aktywizacja osób młodych pozostających bez pracy w Powiecie Konińskim (V)” </a:t>
            </a:r>
            <a:r>
              <a:rPr lang="pl-PL" dirty="0"/>
              <a:t>(przeznaczony dla osób bezrobotnych do 30 roku życia)</a:t>
            </a:r>
            <a:r>
              <a:rPr lang="pl-PL" b="1" dirty="0"/>
              <a:t>.</a:t>
            </a:r>
            <a:endParaRPr lang="pl-PL" dirty="0"/>
          </a:p>
          <a:p>
            <a:pPr lvl="0"/>
            <a:r>
              <a:rPr lang="pl-PL" dirty="0"/>
              <a:t>„</a:t>
            </a:r>
            <a:r>
              <a:rPr lang="pl-PL" b="1" dirty="0"/>
              <a:t>Aktywizacja zawodowa osób bezrobotnych i poszukujących pracy  w Powiecie Konińskim (V)</a:t>
            </a:r>
            <a:r>
              <a:rPr lang="pl-PL" dirty="0"/>
              <a:t>” (przeznaczony dla osób bezrobotnych powyżej 30 roku życia)</a:t>
            </a:r>
            <a:r>
              <a:rPr lang="pl-PL" b="1" dirty="0"/>
              <a:t>.</a:t>
            </a:r>
            <a:endParaRPr lang="pl-PL" dirty="0"/>
          </a:p>
          <a:p>
            <a:r>
              <a:rPr lang="pl-PL" dirty="0"/>
              <a:t>Ponieważ każdy z projektów ma dodatkowe wymagania co do grupy docelowej, informację czy dana osoba kwalifikuje się do udziału               w projekcie można uzyskać w Urzędzie.</a:t>
            </a:r>
          </a:p>
          <a:p>
            <a:endParaRPr lang="pl-PL" dirty="0"/>
          </a:p>
        </p:txBody>
      </p:sp>
      <p:pic>
        <p:nvPicPr>
          <p:cNvPr id="7" name="Obraz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12254" y="6011304"/>
            <a:ext cx="5953956" cy="857370"/>
          </a:xfrm>
          <a:prstGeom prst="rect">
            <a:avLst/>
          </a:prstGeom>
        </p:spPr>
      </p:pic>
    </p:spTree>
    <p:extLst>
      <p:ext uri="{BB962C8B-B14F-4D97-AF65-F5344CB8AC3E}">
        <p14:creationId xmlns:p14="http://schemas.microsoft.com/office/powerpoint/2010/main" val="28262177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a:extLst>
              <a:ext uri="{FF2B5EF4-FFF2-40B4-BE49-F238E27FC236}">
                <a16:creationId xmlns:a16="http://schemas.microsoft.com/office/drawing/2014/main" id="{58A9AAF4-DCB5-4759-89CE-9EDF3E07BCE7}"/>
              </a:ext>
            </a:extLst>
          </p:cNvPr>
          <p:cNvGraphicFramePr>
            <a:graphicFrameLocks noGrp="1"/>
          </p:cNvGraphicFramePr>
          <p:nvPr>
            <p:ph idx="1"/>
            <p:extLst/>
          </p:nvPr>
        </p:nvGraphicFramePr>
        <p:xfrm>
          <a:off x="838200" y="365760"/>
          <a:ext cx="10515600" cy="58112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53478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76EF1B8-BDC7-4340-8160-83917C6F1F9E}"/>
              </a:ext>
            </a:extLst>
          </p:cNvPr>
          <p:cNvSpPr>
            <a:spLocks noGrp="1"/>
          </p:cNvSpPr>
          <p:nvPr>
            <p:ph type="title"/>
          </p:nvPr>
        </p:nvSpPr>
        <p:spPr>
          <a:xfrm>
            <a:off x="751851" y="0"/>
            <a:ext cx="10515600" cy="1002890"/>
          </a:xfr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fontScale="90000"/>
          </a:bodyPr>
          <a:lstStyle/>
          <a:p>
            <a:pPr algn="ctr">
              <a:lnSpc>
                <a:spcPct val="100000"/>
              </a:lnSpc>
            </a:pPr>
            <a:br>
              <a:rPr lang="pl-PL" dirty="0">
                <a:solidFill>
                  <a:schemeClr val="bg1"/>
                </a:solidFill>
              </a:rPr>
            </a:br>
            <a:r>
              <a:rPr lang="pl-PL" sz="3100" b="1" u="sng" dirty="0">
                <a:effectLst>
                  <a:outerShdw blurRad="38100" dist="38100" dir="2700000" algn="tl">
                    <a:srgbClr val="000000">
                      <a:alpha val="43137"/>
                    </a:srgbClr>
                  </a:outerShdw>
                </a:effectLst>
                <a:latin typeface="Bahnschrift" panose="020B0502040204020203" pitchFamily="34" charset="0"/>
              </a:rPr>
              <a:t>Dotacje na rozpoczęcie działalności gospodarczej</a:t>
            </a:r>
            <a:br>
              <a:rPr lang="pl-PL" b="1" u="sng" dirty="0">
                <a:effectLst>
                  <a:outerShdw blurRad="38100" dist="38100" dir="2700000" algn="tl">
                    <a:srgbClr val="000000">
                      <a:alpha val="43137"/>
                    </a:srgbClr>
                  </a:outerShdw>
                </a:effectLst>
              </a:rPr>
            </a:br>
            <a:endParaRPr lang="pl-PL" b="1" u="sng" dirty="0">
              <a:effectLst>
                <a:outerShdw blurRad="38100" dist="38100" dir="2700000" algn="tl">
                  <a:srgbClr val="000000">
                    <a:alpha val="43137"/>
                  </a:srgbClr>
                </a:outerShdw>
              </a:effectLst>
            </a:endParaRPr>
          </a:p>
        </p:txBody>
      </p:sp>
      <p:sp>
        <p:nvSpPr>
          <p:cNvPr id="6" name="Symbol zastępczy zawartości 5">
            <a:extLst>
              <a:ext uri="{FF2B5EF4-FFF2-40B4-BE49-F238E27FC236}">
                <a16:creationId xmlns:a16="http://schemas.microsoft.com/office/drawing/2014/main" id="{B69A186C-7858-4940-9EEF-439F8D295577}"/>
              </a:ext>
            </a:extLst>
          </p:cNvPr>
          <p:cNvSpPr>
            <a:spLocks noGrp="1"/>
          </p:cNvSpPr>
          <p:nvPr>
            <p:ph idx="1"/>
          </p:nvPr>
        </p:nvSpPr>
        <p:spPr>
          <a:xfrm>
            <a:off x="304801" y="1002890"/>
            <a:ext cx="11729884" cy="5771535"/>
          </a:xfrm>
          <a:solidFill>
            <a:schemeClr val="accent6">
              <a:lumMod val="20000"/>
              <a:lumOff val="80000"/>
            </a:schemeClr>
          </a:solidFill>
          <a:ln>
            <a:solidFill>
              <a:schemeClr val="accent4">
                <a:lumMod val="75000"/>
              </a:schemeClr>
            </a:solidFill>
          </a:ln>
          <a:effectLst>
            <a:glow rad="101600">
              <a:schemeClr val="accent2">
                <a:satMod val="175000"/>
                <a:alpha val="40000"/>
              </a:schemeClr>
            </a:glow>
          </a:effectLst>
        </p:spPr>
        <p:style>
          <a:lnRef idx="0">
            <a:scrgbClr r="0" g="0" b="0"/>
          </a:lnRef>
          <a:fillRef idx="0">
            <a:scrgbClr r="0" g="0" b="0"/>
          </a:fillRef>
          <a:effectRef idx="0">
            <a:scrgbClr r="0" g="0" b="0"/>
          </a:effectRef>
          <a:fontRef idx="minor">
            <a:schemeClr val="lt1"/>
          </a:fontRef>
        </p:style>
        <p:txBody>
          <a:bodyPr>
            <a:normAutofit fontScale="62500" lnSpcReduction="20000"/>
          </a:bodyPr>
          <a:lstStyle/>
          <a:p>
            <a:pPr marL="0" indent="0" algn="ctr">
              <a:buNone/>
            </a:pPr>
            <a:endParaRPr lang="pl-PL" sz="2400" b="1" i="1" dirty="0">
              <a:solidFill>
                <a:srgbClr val="FF0000"/>
              </a:solidFill>
            </a:endParaRPr>
          </a:p>
          <a:p>
            <a:pPr marL="0" indent="0" algn="ctr">
              <a:buNone/>
            </a:pPr>
            <a:r>
              <a:rPr lang="pl-PL" sz="2900" b="1" i="1" dirty="0">
                <a:solidFill>
                  <a:srgbClr val="FF0000"/>
                </a:solidFill>
              </a:rPr>
              <a:t>Czym jest dofinansowanie podjęcia działalności gospodarczej?</a:t>
            </a:r>
          </a:p>
          <a:p>
            <a:pPr algn="just">
              <a:lnSpc>
                <a:spcPct val="120000"/>
              </a:lnSpc>
            </a:pPr>
            <a:r>
              <a:rPr lang="pl-PL" sz="2400" b="1" dirty="0">
                <a:solidFill>
                  <a:schemeClr val="tx1"/>
                </a:solidFill>
              </a:rPr>
              <a:t>Dofinansowanie podjęcia działalności gospodarczej to forma wsparcia udzielana bezrobotnym, absolwentom CIS, absolwentom KIS lub niepozostającym w zatrudnieniu lub niewykonującym innej pracy zarobkowej opiekunom osoby niepełnosprawnej, którzy chcą rozpocząć własną działalność gospodarczą. Warunkiem otrzymania dofinansowania jest podjęcie zobowiązania do prowadzenia działalności gospodarczej w okresie 12 miesięcy od dnia jej rozpoczęcia oraz nieskładania w tym okresie wniosku o zawieszenie jej wykonywania.</a:t>
            </a:r>
          </a:p>
          <a:p>
            <a:pPr marL="0" indent="0" algn="ctr">
              <a:buNone/>
            </a:pPr>
            <a:r>
              <a:rPr lang="pl-PL" sz="2900" b="1" i="1" dirty="0">
                <a:solidFill>
                  <a:srgbClr val="FF0000"/>
                </a:solidFill>
              </a:rPr>
              <a:t>W jakiej wysokości środki można otrzymać?</a:t>
            </a:r>
          </a:p>
          <a:p>
            <a:r>
              <a:rPr lang="pl-PL" sz="2400" b="1" dirty="0">
                <a:solidFill>
                  <a:schemeClr val="tx1"/>
                </a:solidFill>
              </a:rPr>
              <a:t>Maksymalna kwota dofinansowania wynosi 6-krotność średniej krajowej. </a:t>
            </a:r>
            <a:r>
              <a:rPr lang="pl-PL" sz="2400" b="1" u="sng" dirty="0">
                <a:solidFill>
                  <a:schemeClr val="tx1"/>
                </a:solidFill>
              </a:rPr>
              <a:t>W PUP w Koninie kwota dofinansowania w 2022r.  wynosi 20 000 zł.</a:t>
            </a:r>
            <a:r>
              <a:rPr lang="pl-PL" sz="2400" b="1" dirty="0">
                <a:solidFill>
                  <a:schemeClr val="tx1"/>
                </a:solidFill>
              </a:rPr>
              <a:t> </a:t>
            </a:r>
          </a:p>
          <a:p>
            <a:pPr marL="0" indent="0" algn="ctr">
              <a:buNone/>
            </a:pPr>
            <a:r>
              <a:rPr lang="pl-PL" sz="2900" b="1" i="1" dirty="0">
                <a:solidFill>
                  <a:srgbClr val="FF0000"/>
                </a:solidFill>
              </a:rPr>
              <a:t>Jak uzyskać dotację z urzędu pracy?</a:t>
            </a:r>
          </a:p>
          <a:p>
            <a:pPr algn="just"/>
            <a:r>
              <a:rPr lang="pl-PL" sz="2400" b="1" dirty="0">
                <a:solidFill>
                  <a:schemeClr val="tx1"/>
                </a:solidFill>
              </a:rPr>
              <a:t>Aby ubiegać się o dofinansowanie z urzędu pracy należy złożyć wniosek o dotację wraz z listą załączników, który dostępny jest na stronie internetowej PUP w Koninie </a:t>
            </a:r>
            <a:r>
              <a:rPr lang="pl-PL" sz="2400" b="1" dirty="0">
                <a:solidFill>
                  <a:schemeClr val="tx1"/>
                </a:solidFill>
                <a:hlinkClick r:id="rId2"/>
              </a:rPr>
              <a:t>www.konin.praca.gov.pl</a:t>
            </a:r>
            <a:r>
              <a:rPr lang="pl-PL" sz="2400" b="1" dirty="0">
                <a:solidFill>
                  <a:schemeClr val="tx1"/>
                </a:solidFill>
              </a:rPr>
              <a:t>  Niekompletny wniosek może skutkować jego odrzuceniem.</a:t>
            </a:r>
          </a:p>
          <a:p>
            <a:pPr marL="0" indent="0" algn="ctr">
              <a:buNone/>
            </a:pPr>
            <a:r>
              <a:rPr lang="pl-PL" sz="2900" b="1" i="1" dirty="0">
                <a:solidFill>
                  <a:srgbClr val="FF0000"/>
                </a:solidFill>
              </a:rPr>
              <a:t>Na co można przeznaczyć dotację z urzędu pracy?</a:t>
            </a:r>
          </a:p>
          <a:p>
            <a:r>
              <a:rPr lang="pl-PL" sz="2400" b="1" dirty="0">
                <a:solidFill>
                  <a:schemeClr val="tx1"/>
                </a:solidFill>
              </a:rPr>
              <a:t>Na zakup sprzętu, maszyn, urządzeń, oprogramowania, towaru i materiałów oraz reklamy.</a:t>
            </a:r>
          </a:p>
          <a:p>
            <a:pPr marL="0" indent="0" algn="ctr">
              <a:buNone/>
            </a:pPr>
            <a:r>
              <a:rPr lang="pl-PL" sz="2900" b="1" i="1" dirty="0">
                <a:solidFill>
                  <a:srgbClr val="FF0000"/>
                </a:solidFill>
              </a:rPr>
              <a:t>Jakie są zabezpieczenia zwrotu środków na podjęcie działalności gospodarczej? </a:t>
            </a:r>
          </a:p>
          <a:p>
            <a:pPr lvl="0"/>
            <a:r>
              <a:rPr lang="pl-PL" sz="2400" b="1" dirty="0">
                <a:solidFill>
                  <a:schemeClr val="tx1"/>
                </a:solidFill>
              </a:rPr>
              <a:t>Formami zabezpieczenia mogą być:</a:t>
            </a:r>
          </a:p>
          <a:p>
            <a:pPr lvl="1"/>
            <a:r>
              <a:rPr lang="pl-PL" b="1" dirty="0">
                <a:solidFill>
                  <a:schemeClr val="tx1"/>
                </a:solidFill>
              </a:rPr>
              <a:t>poręczenie cywilne – 2 poręczycieli,</a:t>
            </a:r>
          </a:p>
          <a:p>
            <a:pPr lvl="1"/>
            <a:r>
              <a:rPr lang="pl-PL" b="1" dirty="0">
                <a:solidFill>
                  <a:schemeClr val="tx1"/>
                </a:solidFill>
              </a:rPr>
              <a:t>weksel z poręczeniem wekslowym (</a:t>
            </a:r>
            <a:r>
              <a:rPr lang="pl-PL" b="1" dirty="0" err="1">
                <a:solidFill>
                  <a:schemeClr val="tx1"/>
                </a:solidFill>
              </a:rPr>
              <a:t>aval</a:t>
            </a:r>
            <a:r>
              <a:rPr lang="pl-PL" b="1" dirty="0">
                <a:solidFill>
                  <a:schemeClr val="tx1"/>
                </a:solidFill>
              </a:rPr>
              <a:t>) – 1 poręczyciel,</a:t>
            </a:r>
          </a:p>
          <a:p>
            <a:pPr lvl="1"/>
            <a:r>
              <a:rPr lang="pl-PL" b="1" dirty="0">
                <a:solidFill>
                  <a:schemeClr val="tx1"/>
                </a:solidFill>
              </a:rPr>
              <a:t>gwarancja bankowa,</a:t>
            </a:r>
          </a:p>
          <a:p>
            <a:pPr lvl="1"/>
            <a:r>
              <a:rPr lang="pl-PL" b="1" dirty="0">
                <a:solidFill>
                  <a:schemeClr val="tx1"/>
                </a:solidFill>
              </a:rPr>
              <a:t>blokada środków zgromadzonych na rachunku bankowym,</a:t>
            </a:r>
          </a:p>
          <a:p>
            <a:pPr lvl="1"/>
            <a:r>
              <a:rPr lang="pl-PL" b="1" dirty="0">
                <a:solidFill>
                  <a:schemeClr val="tx1"/>
                </a:solidFill>
              </a:rPr>
              <a:t>akt notarialny o poddaniu się egzekucji przez dłużnika (w tym przypadku wymagane </a:t>
            </a:r>
            <a:br>
              <a:rPr lang="pl-PL" b="1" dirty="0">
                <a:solidFill>
                  <a:schemeClr val="tx1"/>
                </a:solidFill>
              </a:rPr>
            </a:br>
            <a:r>
              <a:rPr lang="pl-PL" b="1" dirty="0">
                <a:solidFill>
                  <a:schemeClr val="tx1"/>
                </a:solidFill>
              </a:rPr>
              <a:t>jest aby wnioskodawca dodatkowo dołączył informację o posiadaniu majątku, z którego można dochodzić należności).</a:t>
            </a:r>
          </a:p>
          <a:p>
            <a:pPr marL="0" indent="0">
              <a:buNone/>
            </a:pPr>
            <a:endParaRPr lang="pl-PL" sz="20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131425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76EF1B8-BDC7-4340-8160-83917C6F1F9E}"/>
              </a:ext>
            </a:extLst>
          </p:cNvPr>
          <p:cNvSpPr>
            <a:spLocks noGrp="1"/>
          </p:cNvSpPr>
          <p:nvPr>
            <p:ph type="title"/>
          </p:nvPr>
        </p:nvSpPr>
        <p:spPr>
          <a:xfrm>
            <a:off x="838200" y="0"/>
            <a:ext cx="10515600" cy="806245"/>
          </a:xfr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fontScale="90000"/>
          </a:bodyPr>
          <a:lstStyle/>
          <a:p>
            <a:pPr algn="ctr"/>
            <a:br>
              <a:rPr lang="pl-PL" dirty="0">
                <a:solidFill>
                  <a:schemeClr val="bg1"/>
                </a:solidFill>
              </a:rPr>
            </a:br>
            <a:r>
              <a:rPr lang="pl-PL" sz="4000" u="sng" dirty="0">
                <a:effectLst>
                  <a:outerShdw blurRad="38100" dist="38100" dir="2700000" algn="tl">
                    <a:srgbClr val="000000">
                      <a:alpha val="43137"/>
                    </a:srgbClr>
                  </a:outerShdw>
                </a:effectLst>
                <a:latin typeface="Bahnschrift" panose="020B0502040204020203" pitchFamily="34" charset="0"/>
              </a:rPr>
              <a:t>Szkolenia</a:t>
            </a:r>
            <a:br>
              <a:rPr lang="pl-PL" dirty="0"/>
            </a:br>
            <a:endParaRPr lang="pl-PL" dirty="0"/>
          </a:p>
        </p:txBody>
      </p:sp>
      <p:sp>
        <p:nvSpPr>
          <p:cNvPr id="6" name="Symbol zastępczy zawartości 5">
            <a:extLst>
              <a:ext uri="{FF2B5EF4-FFF2-40B4-BE49-F238E27FC236}">
                <a16:creationId xmlns:a16="http://schemas.microsoft.com/office/drawing/2014/main" id="{B69A186C-7858-4940-9EEF-439F8D295577}"/>
              </a:ext>
            </a:extLst>
          </p:cNvPr>
          <p:cNvSpPr>
            <a:spLocks noGrp="1"/>
          </p:cNvSpPr>
          <p:nvPr>
            <p:ph idx="1"/>
          </p:nvPr>
        </p:nvSpPr>
        <p:spPr>
          <a:xfrm>
            <a:off x="88490" y="806245"/>
            <a:ext cx="12103510" cy="6125497"/>
          </a:xfrm>
          <a:solidFill>
            <a:schemeClr val="accent6">
              <a:lumMod val="20000"/>
              <a:lumOff val="80000"/>
            </a:schemeClr>
          </a:solidFill>
          <a:ln>
            <a:solidFill>
              <a:schemeClr val="accent4">
                <a:lumMod val="75000"/>
              </a:schemeClr>
            </a:solidFill>
          </a:ln>
          <a:effectLst>
            <a:glow rad="101600">
              <a:schemeClr val="accent2">
                <a:satMod val="175000"/>
                <a:alpha val="40000"/>
              </a:schemeClr>
            </a:glow>
          </a:effectLst>
        </p:spPr>
        <p:style>
          <a:lnRef idx="0">
            <a:scrgbClr r="0" g="0" b="0"/>
          </a:lnRef>
          <a:fillRef idx="0">
            <a:scrgbClr r="0" g="0" b="0"/>
          </a:fillRef>
          <a:effectRef idx="0">
            <a:scrgbClr r="0" g="0" b="0"/>
          </a:effectRef>
          <a:fontRef idx="minor">
            <a:schemeClr val="lt1"/>
          </a:fontRef>
        </p:style>
        <p:txBody>
          <a:bodyPr>
            <a:noAutofit/>
          </a:bodyPr>
          <a:lstStyle/>
          <a:p>
            <a:pPr marL="0" indent="0" algn="ctr">
              <a:lnSpc>
                <a:spcPct val="170000"/>
              </a:lnSpc>
              <a:buNone/>
            </a:pPr>
            <a:r>
              <a:rPr lang="pl-PL" sz="1600" b="1" i="1" dirty="0">
                <a:solidFill>
                  <a:srgbClr val="FF0000"/>
                </a:solidFill>
              </a:rPr>
              <a:t>Czym są szkolenia?</a:t>
            </a:r>
          </a:p>
          <a:p>
            <a:pPr>
              <a:lnSpc>
                <a:spcPct val="170000"/>
              </a:lnSpc>
              <a:buFont typeface="Wingdings" panose="05000000000000000000" pitchFamily="2" charset="2"/>
              <a:buChar char="§"/>
            </a:pPr>
            <a:r>
              <a:rPr lang="pl-PL" sz="1600" b="1" dirty="0">
                <a:solidFill>
                  <a:schemeClr val="tx1"/>
                </a:solidFill>
                <a:latin typeface="Calibri" panose="020F0502020204030204" pitchFamily="34" charset="0"/>
                <a:cs typeface="Calibri" panose="020F0502020204030204" pitchFamily="34" charset="0"/>
              </a:rPr>
              <a:t>przepisy Szkolenia dla osób bezrobotnych i poszukujących pracy są formą aktywizacji zawodowej finansowaną przez urzędy pracy, prowadzoną w formie kursu obejmującego przeciętnie nie mniej niż 25 godzin zegarowych w tygodniu, chyba że odrębne przewidują niższy wymiar szkolenia. </a:t>
            </a:r>
          </a:p>
          <a:p>
            <a:pPr marL="0" indent="0" algn="ctr">
              <a:lnSpc>
                <a:spcPct val="170000"/>
              </a:lnSpc>
              <a:buNone/>
            </a:pPr>
            <a:r>
              <a:rPr lang="pl-PL" sz="1600" b="1" i="1" dirty="0">
                <a:solidFill>
                  <a:srgbClr val="FF0000"/>
                </a:solidFill>
                <a:cs typeface="Arial" panose="020B0604020202020204" pitchFamily="34" charset="0"/>
              </a:rPr>
              <a:t>O skierowanie na szkolenie można starać się na różne sposoby:</a:t>
            </a:r>
          </a:p>
          <a:p>
            <a:pPr>
              <a:lnSpc>
                <a:spcPct val="170000"/>
              </a:lnSpc>
            </a:pPr>
            <a:r>
              <a:rPr lang="pl-PL" sz="1600" b="1" dirty="0">
                <a:solidFill>
                  <a:schemeClr val="tx1"/>
                </a:solidFill>
                <a:latin typeface="Calibri" panose="020F0502020204030204" pitchFamily="34" charset="0"/>
                <a:cs typeface="Calibri" panose="020F0502020204030204" pitchFamily="34" charset="0"/>
              </a:rPr>
              <a:t>Można zgłosić chęć udziału w szkoleniu grupowym planowanym przez powiatowy urząd pracy;</a:t>
            </a:r>
          </a:p>
          <a:p>
            <a:pPr>
              <a:lnSpc>
                <a:spcPct val="170000"/>
              </a:lnSpc>
            </a:pPr>
            <a:r>
              <a:rPr lang="pl-PL" sz="1600" b="1" dirty="0">
                <a:solidFill>
                  <a:schemeClr val="tx1"/>
                </a:solidFill>
                <a:latin typeface="Calibri" panose="020F0502020204030204" pitchFamily="34" charset="0"/>
                <a:cs typeface="Calibri" panose="020F0502020204030204" pitchFamily="34" charset="0"/>
              </a:rPr>
              <a:t>Można złożyć wniosek o skierowanie na szkolenie wybrane z oferty rynkowej tzw. szkolenie indywidualne –wówczas należy uzasadnić celowość szkolenia; koszt takiego szkolenia urząd pracy finansuje do wysokości 300% przeciętnego wynagrodzenia, a jeśli koszt jest wyższy, osoba skierowana na szkolenie pokrywa różnicę z własnych środków;</a:t>
            </a:r>
          </a:p>
          <a:p>
            <a:pPr marL="0" indent="0" algn="ctr">
              <a:buNone/>
            </a:pPr>
            <a:r>
              <a:rPr lang="pl-PL" sz="1600" b="1" i="1" dirty="0">
                <a:solidFill>
                  <a:srgbClr val="FF0000"/>
                </a:solidFill>
              </a:rPr>
              <a:t>Jakie świadczenia otrzymuje osoba w trakcie szkolenia?</a:t>
            </a:r>
          </a:p>
          <a:p>
            <a:pPr>
              <a:lnSpc>
                <a:spcPct val="170000"/>
              </a:lnSpc>
            </a:pPr>
            <a:r>
              <a:rPr lang="pl-PL" sz="1600" b="1" dirty="0">
                <a:solidFill>
                  <a:srgbClr val="333333"/>
                </a:solidFill>
                <a:latin typeface="Calibri" panose="020F0502020204030204" pitchFamily="34" charset="0"/>
                <a:cs typeface="Calibri" panose="020F0502020204030204" pitchFamily="34" charset="0"/>
              </a:rPr>
              <a:t>W okresie odbywania szkolenia  bezrobotnemu przysługuje stypendium w wysokości </a:t>
            </a:r>
            <a:r>
              <a:rPr lang="pl-PL" sz="1600" b="1" u="sng" dirty="0">
                <a:solidFill>
                  <a:srgbClr val="006720"/>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120% kwoty zasiłku dla bezrobotnych</a:t>
            </a:r>
            <a:r>
              <a:rPr lang="pl-PL" sz="1600" b="1" dirty="0">
                <a:solidFill>
                  <a:srgbClr val="333333"/>
                </a:solidFill>
                <a:latin typeface="Calibri" panose="020F0502020204030204" pitchFamily="34" charset="0"/>
                <a:cs typeface="Calibri" panose="020F0502020204030204" pitchFamily="34" charset="0"/>
              </a:rPr>
              <a:t> pod warunkiem, że liczba godzin szkolenia wynosi nie mniej niż 150 godzin miesięcznie. W przypadku niższej liczby godzin stypendium ustala się proporcjonalnie.</a:t>
            </a:r>
            <a:endParaRPr lang="pl-PL" sz="1600" b="1"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194449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71F07AF8-F91D-4105-82C2-A0A08E9DE0D4}"/>
              </a:ext>
            </a:extLst>
          </p:cNvPr>
          <p:cNvGraphicFramePr/>
          <p:nvPr>
            <p:extLst>
              <p:ext uri="{D42A27DB-BD31-4B8C-83A1-F6EECF244321}">
                <p14:modId xmlns:p14="http://schemas.microsoft.com/office/powerpoint/2010/main" val="597772166"/>
              </p:ext>
            </p:extLst>
          </p:nvPr>
        </p:nvGraphicFramePr>
        <p:xfrm>
          <a:off x="838200" y="365125"/>
          <a:ext cx="10515600"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ymbol zastępczy zawartości 2"/>
          <p:cNvSpPr>
            <a:spLocks noGrp="1"/>
          </p:cNvSpPr>
          <p:nvPr>
            <p:ph idx="1"/>
          </p:nvPr>
        </p:nvSpPr>
        <p:spPr>
          <a:solidFill>
            <a:schemeClr val="accent6">
              <a:lumMod val="20000"/>
              <a:lumOff val="80000"/>
            </a:schemeClr>
          </a:solidFill>
          <a:ln>
            <a:solidFill>
              <a:schemeClr val="accent2">
                <a:lumMod val="75000"/>
              </a:schemeClr>
            </a:solidFill>
          </a:ln>
          <a:effectLst>
            <a:glow rad="63500">
              <a:schemeClr val="accent2">
                <a:satMod val="175000"/>
                <a:alpha val="40000"/>
              </a:schemeClr>
            </a:glow>
            <a:outerShdw blurRad="50800" dist="38100" dir="5400000" algn="t" rotWithShape="0">
              <a:prstClr val="black">
                <a:alpha val="40000"/>
              </a:prstClr>
            </a:outerShdw>
          </a:effectLst>
        </p:spPr>
        <p:txBody>
          <a:bodyPr>
            <a:normAutofit fontScale="92500"/>
          </a:bodyPr>
          <a:lstStyle/>
          <a:p>
            <a:pPr marL="0" lvl="0" indent="0">
              <a:buNone/>
            </a:pPr>
            <a:r>
              <a:rPr lang="pl-PL" dirty="0"/>
              <a:t>Aktualnie prowadzimy nabór na następujące szkolenia grupowe:</a:t>
            </a:r>
          </a:p>
          <a:p>
            <a:pPr lvl="0"/>
            <a:r>
              <a:rPr lang="pl-PL" b="1" dirty="0"/>
              <a:t>Prawo jazdy kat. C </a:t>
            </a:r>
            <a:r>
              <a:rPr lang="pl-PL" dirty="0"/>
              <a:t>(dla osób, które posiadają prawo jazdy kat. B i mają ukończone 21 lat),</a:t>
            </a:r>
          </a:p>
          <a:p>
            <a:pPr lvl="0"/>
            <a:r>
              <a:rPr lang="pl-PL" b="1" dirty="0"/>
              <a:t>Kurs przygotowujący do egzaminu ECDL PROFILE – Moduł B-4 Arkusze kalkulacyjne </a:t>
            </a:r>
            <a:r>
              <a:rPr lang="pl-PL" dirty="0"/>
              <a:t>(dla osób, które znają obsługę komputera),</a:t>
            </a:r>
          </a:p>
          <a:p>
            <a:pPr lvl="0"/>
            <a:r>
              <a:rPr lang="pl-PL" b="1" dirty="0"/>
              <a:t>Szkolenie w zakresie eksploatacji urządzeń elektroenergetycznych do 1KV.</a:t>
            </a:r>
            <a:endParaRPr lang="pl-PL" dirty="0"/>
          </a:p>
          <a:p>
            <a:pPr marL="0" indent="0">
              <a:buNone/>
            </a:pPr>
            <a:endParaRPr lang="pl-PL" dirty="0"/>
          </a:p>
          <a:p>
            <a:pPr marL="0" indent="0">
              <a:buNone/>
            </a:pPr>
            <a:r>
              <a:rPr lang="pl-PL" b="1" dirty="0"/>
              <a:t>Szkolenia indywidualne</a:t>
            </a:r>
            <a:r>
              <a:rPr lang="pl-PL" dirty="0"/>
              <a:t>.</a:t>
            </a:r>
            <a:r>
              <a:rPr lang="pl-PL" b="1" dirty="0"/>
              <a:t> </a:t>
            </a:r>
            <a:r>
              <a:rPr lang="pl-PL" dirty="0"/>
              <a:t>Wniosek składa osoba bezrobotna, a wskazane przez nią szkolenie musi kończyć się uzyskaniem kwalifikacji oraz dotyczyć zawodu deficytowego w powiecie konińskim </a:t>
            </a:r>
          </a:p>
          <a:p>
            <a:endParaRPr lang="pl-PL" dirty="0"/>
          </a:p>
          <a:p>
            <a:endParaRPr lang="pl-PL" dirty="0"/>
          </a:p>
        </p:txBody>
      </p:sp>
    </p:spTree>
    <p:extLst>
      <p:ext uri="{BB962C8B-B14F-4D97-AF65-F5344CB8AC3E}">
        <p14:creationId xmlns:p14="http://schemas.microsoft.com/office/powerpoint/2010/main" val="38502876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8D8414C7-0EA1-44BB-AFEF-471F258575FE}"/>
              </a:ext>
            </a:extLst>
          </p:cNvPr>
          <p:cNvGraphicFramePr/>
          <p:nvPr>
            <p:extLst>
              <p:ext uri="{D42A27DB-BD31-4B8C-83A1-F6EECF244321}">
                <p14:modId xmlns:p14="http://schemas.microsoft.com/office/powerpoint/2010/main" val="2131888091"/>
              </p:ext>
            </p:extLst>
          </p:nvPr>
        </p:nvGraphicFramePr>
        <p:xfrm>
          <a:off x="838200" y="365126"/>
          <a:ext cx="10515600" cy="11414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ymbol zastępczy zawartości 2"/>
          <p:cNvSpPr>
            <a:spLocks noGrp="1"/>
          </p:cNvSpPr>
          <p:nvPr>
            <p:ph idx="1"/>
          </p:nvPr>
        </p:nvSpPr>
        <p:spPr>
          <a:solidFill>
            <a:schemeClr val="accent6">
              <a:lumMod val="20000"/>
              <a:lumOff val="80000"/>
            </a:schemeClr>
          </a:solidFill>
          <a:ln>
            <a:solidFill>
              <a:schemeClr val="accent2">
                <a:lumMod val="75000"/>
              </a:schemeClr>
            </a:solidFill>
          </a:ln>
          <a:effectLst>
            <a:glow rad="63500">
              <a:schemeClr val="accent2">
                <a:satMod val="175000"/>
                <a:alpha val="40000"/>
              </a:schemeClr>
            </a:glow>
          </a:effectLst>
        </p:spPr>
        <p:txBody>
          <a:bodyPr>
            <a:normAutofit lnSpcReduction="10000"/>
          </a:bodyPr>
          <a:lstStyle/>
          <a:p>
            <a:pPr marL="0" indent="0">
              <a:buNone/>
            </a:pPr>
            <a:r>
              <a:rPr lang="pl-PL" dirty="0"/>
              <a:t>O refundację możesz ubiegać się, jeśli spełnisz poniższe warunki: </a:t>
            </a:r>
          </a:p>
          <a:p>
            <a:r>
              <a:rPr lang="pl-PL" dirty="0"/>
              <a:t>jesteś osobą bezrobotną i wychowujesz  co najmniej jedno dziecko do lat sześciu (a w przypadku gdy jest to dziecko niepełnosprawne do lat siedmiu) albo opiekujesz się osobą zależną, </a:t>
            </a:r>
          </a:p>
          <a:p>
            <a:r>
              <a:rPr lang="pl-PL" dirty="0"/>
              <a:t>podejmiesz zatrudnienie albo inną pracę zarobkową, </a:t>
            </a:r>
          </a:p>
          <a:p>
            <a:r>
              <a:rPr lang="pl-PL" dirty="0"/>
              <a:t>zostaniesz skierowany na </a:t>
            </a:r>
            <a:r>
              <a:rPr lang="pl-PL" dirty="0">
                <a:hlinkClick r:id="rId7"/>
              </a:rPr>
              <a:t>staż</a:t>
            </a:r>
            <a:r>
              <a:rPr lang="pl-PL" dirty="0"/>
              <a:t>, </a:t>
            </a:r>
            <a:r>
              <a:rPr lang="pl-PL" dirty="0">
                <a:hlinkClick r:id="rId8"/>
              </a:rPr>
              <a:t>przygotowanie zawodowe dorosłych</a:t>
            </a:r>
            <a:r>
              <a:rPr lang="pl-PL" dirty="0"/>
              <a:t> lub </a:t>
            </a:r>
            <a:r>
              <a:rPr lang="pl-PL" dirty="0">
                <a:hlinkClick r:id="rId9"/>
              </a:rPr>
              <a:t>szkolenie</a:t>
            </a:r>
            <a:r>
              <a:rPr lang="pl-PL" dirty="0"/>
              <a:t>, </a:t>
            </a:r>
          </a:p>
          <a:p>
            <a:r>
              <a:rPr lang="pl-PL" dirty="0"/>
              <a:t>Twoje miesięczne przychody nie przekroczą </a:t>
            </a:r>
            <a:r>
              <a:rPr lang="pl-PL" dirty="0">
                <a:hlinkClick r:id="rId10"/>
              </a:rPr>
              <a:t>minimalnego wynagrodzenia</a:t>
            </a:r>
            <a:r>
              <a:rPr lang="pl-PL" dirty="0"/>
              <a:t>. </a:t>
            </a:r>
          </a:p>
          <a:p>
            <a:pPr marL="0" indent="0">
              <a:buNone/>
            </a:pPr>
            <a:r>
              <a:rPr lang="pl-PL" b="1" dirty="0"/>
              <a:t>Refundacja w 2022r. wynosi 300 zł.</a:t>
            </a:r>
          </a:p>
          <a:p>
            <a:endParaRPr lang="pl-PL" dirty="0"/>
          </a:p>
          <a:p>
            <a:endParaRPr lang="pl-PL" dirty="0"/>
          </a:p>
        </p:txBody>
      </p:sp>
    </p:spTree>
    <p:extLst>
      <p:ext uri="{BB962C8B-B14F-4D97-AF65-F5344CB8AC3E}">
        <p14:creationId xmlns:p14="http://schemas.microsoft.com/office/powerpoint/2010/main" val="38846641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628C23BF-7EBF-4C30-BF46-3DBD1AC5421D}"/>
              </a:ext>
            </a:extLst>
          </p:cNvPr>
          <p:cNvGraphicFramePr/>
          <p:nvPr>
            <p:extLst>
              <p:ext uri="{D42A27DB-BD31-4B8C-83A1-F6EECF244321}">
                <p14:modId xmlns:p14="http://schemas.microsoft.com/office/powerpoint/2010/main" val="2040381488"/>
              </p:ext>
            </p:extLst>
          </p:nvPr>
        </p:nvGraphicFramePr>
        <p:xfrm>
          <a:off x="838200" y="862149"/>
          <a:ext cx="10515600" cy="11582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Symbol zastępczy zawartości 3">
            <a:extLst>
              <a:ext uri="{FF2B5EF4-FFF2-40B4-BE49-F238E27FC236}">
                <a16:creationId xmlns:a16="http://schemas.microsoft.com/office/drawing/2014/main" id="{A0CADF60-46C8-4519-A2A7-666B8BEC5215}"/>
              </a:ext>
            </a:extLst>
          </p:cNvPr>
          <p:cNvGraphicFramePr>
            <a:graphicFrameLocks noGrp="1"/>
          </p:cNvGraphicFramePr>
          <p:nvPr>
            <p:ph idx="1"/>
            <p:extLst>
              <p:ext uri="{D42A27DB-BD31-4B8C-83A1-F6EECF244321}">
                <p14:modId xmlns:p14="http://schemas.microsoft.com/office/powerpoint/2010/main" val="156872674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5521647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76EF1B8-BDC7-4340-8160-83917C6F1F9E}"/>
              </a:ext>
            </a:extLst>
          </p:cNvPr>
          <p:cNvSpPr>
            <a:spLocks noGrp="1"/>
          </p:cNvSpPr>
          <p:nvPr>
            <p:ph type="title"/>
          </p:nvPr>
        </p:nvSpPr>
        <p:spPr>
          <a:xfrm>
            <a:off x="838200" y="76199"/>
            <a:ext cx="10515600" cy="759543"/>
          </a:xfr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fontScale="90000"/>
          </a:bodyPr>
          <a:lstStyle/>
          <a:p>
            <a:pPr algn="ctr"/>
            <a:br>
              <a:rPr lang="pl-PL" dirty="0">
                <a:solidFill>
                  <a:schemeClr val="bg1"/>
                </a:solidFill>
              </a:rPr>
            </a:br>
            <a:r>
              <a:rPr lang="pl-PL" sz="3600" u="sng" dirty="0">
                <a:effectLst>
                  <a:outerShdw blurRad="38100" dist="38100" dir="2700000" algn="tl">
                    <a:srgbClr val="000000">
                      <a:alpha val="43137"/>
                    </a:srgbClr>
                  </a:outerShdw>
                </a:effectLst>
                <a:latin typeface="Bahnschrift" panose="020B0502040204020203" pitchFamily="34" charset="0"/>
              </a:rPr>
              <a:t>Bon na zasiedlenie</a:t>
            </a:r>
            <a:br>
              <a:rPr lang="pl-PL" dirty="0"/>
            </a:br>
            <a:endParaRPr lang="pl-PL" dirty="0"/>
          </a:p>
        </p:txBody>
      </p:sp>
      <p:sp>
        <p:nvSpPr>
          <p:cNvPr id="6" name="Symbol zastępczy zawartości 5">
            <a:extLst>
              <a:ext uri="{FF2B5EF4-FFF2-40B4-BE49-F238E27FC236}">
                <a16:creationId xmlns:a16="http://schemas.microsoft.com/office/drawing/2014/main" id="{B69A186C-7858-4940-9EEF-439F8D295577}"/>
              </a:ext>
            </a:extLst>
          </p:cNvPr>
          <p:cNvSpPr>
            <a:spLocks noGrp="1"/>
          </p:cNvSpPr>
          <p:nvPr>
            <p:ph idx="1"/>
          </p:nvPr>
        </p:nvSpPr>
        <p:spPr>
          <a:xfrm>
            <a:off x="157317" y="835742"/>
            <a:ext cx="11857702" cy="5946059"/>
          </a:xfrm>
          <a:solidFill>
            <a:schemeClr val="accent6">
              <a:lumMod val="20000"/>
              <a:lumOff val="80000"/>
            </a:schemeClr>
          </a:solidFill>
          <a:ln>
            <a:solidFill>
              <a:schemeClr val="accent4">
                <a:lumMod val="75000"/>
              </a:schemeClr>
            </a:solidFill>
          </a:ln>
          <a:effectLst>
            <a:glow rad="101600">
              <a:schemeClr val="accent2">
                <a:satMod val="175000"/>
                <a:alpha val="40000"/>
              </a:schemeClr>
            </a:glow>
          </a:effectLst>
        </p:spPr>
        <p:style>
          <a:lnRef idx="0">
            <a:scrgbClr r="0" g="0" b="0"/>
          </a:lnRef>
          <a:fillRef idx="0">
            <a:scrgbClr r="0" g="0" b="0"/>
          </a:fillRef>
          <a:effectRef idx="0">
            <a:scrgbClr r="0" g="0" b="0"/>
          </a:effectRef>
          <a:fontRef idx="minor">
            <a:schemeClr val="lt1"/>
          </a:fontRef>
        </p:style>
        <p:txBody>
          <a:bodyPr>
            <a:noAutofit/>
          </a:bodyPr>
          <a:lstStyle/>
          <a:p>
            <a:pPr marL="0" indent="0" algn="ctr">
              <a:buNone/>
            </a:pPr>
            <a:r>
              <a:rPr lang="pl-PL" sz="1400" b="1" i="1" dirty="0">
                <a:solidFill>
                  <a:srgbClr val="FF0000"/>
                </a:solidFill>
              </a:rPr>
              <a:t>Co to jest bon na zasiedlenie dla bezrobotnego do 30 roku życia?</a:t>
            </a:r>
          </a:p>
          <a:p>
            <a:pPr algn="just">
              <a:lnSpc>
                <a:spcPct val="120000"/>
              </a:lnSpc>
            </a:pPr>
            <a:r>
              <a:rPr lang="pl-PL" sz="1200" b="1" dirty="0">
                <a:solidFill>
                  <a:schemeClr val="tx1"/>
                </a:solidFill>
              </a:rPr>
              <a:t>Jeśli jesteś osobą bezrobotną do 30 roku życia to możesz ubiegać się o bon na zasiedlenie, który stanowi gwarancję przyznania środków finansowych na pokrycie kosztów zamieszkania w związku z podjęciem zatrudnienia, innej pracy zarobkowej lub działalności gospodarczej poza miejscem dotychczasowego zamieszkania.</a:t>
            </a:r>
          </a:p>
          <a:p>
            <a:pPr marL="0" indent="0" algn="ctr">
              <a:lnSpc>
                <a:spcPct val="120000"/>
              </a:lnSpc>
              <a:buNone/>
            </a:pPr>
            <a:r>
              <a:rPr lang="pl-PL" sz="1400" b="1" i="1" dirty="0">
                <a:solidFill>
                  <a:srgbClr val="FF0000"/>
                </a:solidFill>
              </a:rPr>
              <a:t>Jakie są warunki przyznania bezrobotnemu bonu na zasiedlenie?</a:t>
            </a:r>
          </a:p>
          <a:p>
            <a:pPr>
              <a:lnSpc>
                <a:spcPct val="120000"/>
              </a:lnSpc>
            </a:pPr>
            <a:r>
              <a:rPr lang="pl-PL" sz="1200" b="1" dirty="0">
                <a:solidFill>
                  <a:schemeClr val="tx1"/>
                </a:solidFill>
              </a:rPr>
              <a:t>Starosta może przyznać bon na zasiedlenie w związku z podjęciem, poza miejscem dotychczasowego zamieszkania, jeżeli:</a:t>
            </a:r>
          </a:p>
          <a:p>
            <a:pPr marL="0" indent="0">
              <a:buNone/>
            </a:pPr>
            <a:r>
              <a:rPr lang="pl-PL" sz="1200" b="1" dirty="0">
                <a:solidFill>
                  <a:schemeClr val="tx1"/>
                </a:solidFill>
              </a:rPr>
              <a:t>        - za wykonywanie pracy osoba ta otrzyma wynagrodzenie równe co najmniej minimalnemu wynagrodzeniu (w 2022 r. – 3010 zł brutto) oraz z tego tytułu będzie podlegać</a:t>
            </a:r>
          </a:p>
          <a:p>
            <a:pPr marL="0" indent="0">
              <a:buNone/>
            </a:pPr>
            <a:r>
              <a:rPr lang="pl-PL" sz="1200" b="1" dirty="0">
                <a:solidFill>
                  <a:schemeClr val="tx1"/>
                </a:solidFill>
              </a:rPr>
              <a:t>          ubezpieczeniom społecznym;</a:t>
            </a:r>
          </a:p>
          <a:p>
            <a:pPr marL="0" indent="0" algn="just">
              <a:buNone/>
            </a:pPr>
            <a:r>
              <a:rPr lang="pl-PL" sz="1200" b="1" dirty="0">
                <a:solidFill>
                  <a:schemeClr val="tx1"/>
                </a:solidFill>
              </a:rPr>
              <a:t>        - odległość od miejsca dotychczasowego zamieszkania do miejsca, w którym bezrobotny zamierza zamieszkać z uwagi na podjęcie pracy, musi wynosić co najmniej 80 km lub</a:t>
            </a:r>
          </a:p>
          <a:p>
            <a:pPr marL="0" indent="0" algn="just">
              <a:buNone/>
            </a:pPr>
            <a:r>
              <a:rPr lang="pl-PL" sz="1200" b="1" dirty="0">
                <a:solidFill>
                  <a:schemeClr val="tx1"/>
                </a:solidFill>
              </a:rPr>
              <a:t>          czas dojazdu do niej i powrotu przekraczać 3 godziny dziennie;</a:t>
            </a:r>
          </a:p>
          <a:p>
            <a:pPr marL="0" indent="0">
              <a:buNone/>
            </a:pPr>
            <a:r>
              <a:rPr lang="pl-PL" sz="1200" b="1" dirty="0">
                <a:solidFill>
                  <a:schemeClr val="tx1"/>
                </a:solidFill>
              </a:rPr>
              <a:t>        - będzie zatrudniona minimalnie przez 6 miesięcy. </a:t>
            </a:r>
          </a:p>
          <a:p>
            <a:pPr marL="0" indent="0" algn="ctr">
              <a:buNone/>
            </a:pPr>
            <a:r>
              <a:rPr lang="pl-PL" sz="1400" b="1" i="1" dirty="0">
                <a:solidFill>
                  <a:srgbClr val="FF0000"/>
                </a:solidFill>
              </a:rPr>
              <a:t>W jakiej wysokości jest przyznawany bon na zasiedlenie?</a:t>
            </a:r>
          </a:p>
          <a:p>
            <a:r>
              <a:rPr lang="pl-PL" sz="1200" b="1" dirty="0">
                <a:solidFill>
                  <a:schemeClr val="tx1"/>
                </a:solidFill>
              </a:rPr>
              <a:t>Bon na zasiedlenie zostanie przyznany w wysokości określonej w umowie, nie wyższej jednak niż </a:t>
            </a:r>
            <a:r>
              <a:rPr lang="pl-PL" sz="1200" b="1" u="sng" dirty="0">
                <a:solidFill>
                  <a:schemeClr val="tx1"/>
                </a:solidFill>
                <a:hlinkClick r:id="rId2">
                  <a:extLst>
                    <a:ext uri="{A12FA001-AC4F-418D-AE19-62706E023703}">
                      <ahyp:hlinkClr xmlns:ahyp="http://schemas.microsoft.com/office/drawing/2018/hyperlinkcolor" val="tx"/>
                    </a:ext>
                  </a:extLst>
                </a:hlinkClick>
              </a:rPr>
              <a:t>200% przeciętnego wynagrodzenia</a:t>
            </a:r>
            <a:r>
              <a:rPr lang="pl-PL" sz="1200" b="1" u="sng" dirty="0">
                <a:solidFill>
                  <a:schemeClr val="tx1"/>
                </a:solidFill>
              </a:rPr>
              <a:t>. W PUP w Koninie w 2022r. Wysokość bonu wysokość bonu wynosi 9 000 zł.</a:t>
            </a:r>
          </a:p>
          <a:p>
            <a:pPr marL="0" indent="0" algn="ctr">
              <a:buNone/>
            </a:pPr>
            <a:r>
              <a:rPr lang="pl-PL" sz="1400" b="1" i="1" dirty="0">
                <a:solidFill>
                  <a:srgbClr val="FF0000"/>
                </a:solidFill>
              </a:rPr>
              <a:t>Jakie są obowiązki wynikające z otrzymanego bonu?</a:t>
            </a:r>
          </a:p>
          <a:p>
            <a:r>
              <a:rPr lang="pl-PL" sz="1200" b="1" dirty="0">
                <a:solidFill>
                  <a:schemeClr val="tx1"/>
                </a:solidFill>
              </a:rPr>
              <a:t>dostarczenia do powiatowego urzędu pracy dokumentu potwierdzającego podjęcie zatrudnienia, innej pracy zarobkowej lub działalności gospodarczej wraz z oświadczeniem o spełnieniu warunku dotyczącego odległości od miejsca dotychczasowego zamieszkania do miejsca wykonywania pracy (do 30 dni od dnia otrzymania bonu);</a:t>
            </a:r>
          </a:p>
          <a:p>
            <a:r>
              <a:rPr lang="pl-PL" sz="1200" b="1" dirty="0">
                <a:solidFill>
                  <a:schemeClr val="tx1"/>
                </a:solidFill>
              </a:rPr>
              <a:t>udokumentowania pozostawania w zatrudnieniu, posiadania innej pracy zarobkowej lub prowadzenie działalności gospodarczej przez okres 6 miesięcy (do 8 miesięcy od dnia otrzymania bonu).</a:t>
            </a:r>
          </a:p>
          <a:p>
            <a:r>
              <a:rPr lang="pl-PL" sz="1200" b="1" dirty="0">
                <a:solidFill>
                  <a:schemeClr val="tx1"/>
                </a:solidFill>
              </a:rPr>
              <a:t>W przypadku niewywiązania się z powyższych obowiązków będziesz zobowiązany do określonej w przepisach prawa zwrotu kwoty bonu w terminie 30 dni od dnia doręczenia wezwania starosty.</a:t>
            </a:r>
            <a:endParaRPr lang="pl-PL" sz="1200" b="1"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506644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672045" y="373833"/>
            <a:ext cx="8847909" cy="1132749"/>
          </a:xfr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lgn="ctr"/>
            <a:r>
              <a:rPr lang="pl-PL" u="sng" dirty="0">
                <a:effectLst>
                  <a:outerShdw blurRad="38100" dist="38100" dir="2700000" algn="tl">
                    <a:srgbClr val="000000">
                      <a:alpha val="43137"/>
                    </a:srgbClr>
                  </a:outerShdw>
                </a:effectLst>
                <a:latin typeface="Bahnschrift" panose="020B0502040204020203" pitchFamily="34" charset="0"/>
              </a:rPr>
              <a:t>Studia podyplomowe</a:t>
            </a:r>
          </a:p>
        </p:txBody>
      </p:sp>
      <p:sp>
        <p:nvSpPr>
          <p:cNvPr id="3" name="Symbol zastępczy zawartości 2"/>
          <p:cNvSpPr>
            <a:spLocks noGrp="1"/>
          </p:cNvSpPr>
          <p:nvPr>
            <p:ph idx="1"/>
          </p:nvPr>
        </p:nvSpPr>
        <p:spPr>
          <a:solidFill>
            <a:schemeClr val="accent6">
              <a:lumMod val="20000"/>
              <a:lumOff val="80000"/>
            </a:schemeClr>
          </a:solidFill>
          <a:ln>
            <a:solidFill>
              <a:schemeClr val="accent2">
                <a:lumMod val="75000"/>
              </a:schemeClr>
            </a:solidFill>
          </a:ln>
        </p:spPr>
        <p:txBody>
          <a:bodyPr>
            <a:normAutofit lnSpcReduction="10000"/>
          </a:bodyPr>
          <a:lstStyle/>
          <a:p>
            <a:r>
              <a:rPr lang="pl-PL" dirty="0"/>
              <a:t>Dofinansowanie studiów podyplomowych umożliwia pogłębienie wiedzy i zdobycie nowych umiejętności, dzięki czemu osoba poszukująca pracy może zwiększyć swoje szanse na rynku pracy. Dofinansowanie skierowane jest do osób bezrobotnych zarejestrowanych w powiatowym urzędzie pracy.</a:t>
            </a:r>
          </a:p>
          <a:p>
            <a:r>
              <a:rPr lang="pl-PL" dirty="0"/>
              <a:t>Urząd pracy może sfinansować do 100% kosztów studiów podyplomowych, nie więcej jednak niż 300% przeciętnego wynagrodzenia. Za okres uczestnictwa w zajęciach przewidzianych programem studiów  osoba bezrobotna otrzyma stypendium w wysokości 20% zasiłku dla bezrobotnych.</a:t>
            </a:r>
            <a:br>
              <a:rPr lang="pl-PL" dirty="0"/>
            </a:br>
            <a:endParaRPr lang="pl-PL" dirty="0"/>
          </a:p>
        </p:txBody>
      </p:sp>
    </p:spTree>
    <p:extLst>
      <p:ext uri="{BB962C8B-B14F-4D97-AF65-F5344CB8AC3E}">
        <p14:creationId xmlns:p14="http://schemas.microsoft.com/office/powerpoint/2010/main" val="27896731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a:extLst>
              <a:ext uri="{FF2B5EF4-FFF2-40B4-BE49-F238E27FC236}">
                <a16:creationId xmlns:a16="http://schemas.microsoft.com/office/drawing/2014/main" id="{72FB3D16-27B8-4F8A-88C0-D71BCC5DB428}"/>
              </a:ext>
            </a:extLst>
          </p:cNvPr>
          <p:cNvSpPr>
            <a:spLocks noGrp="1"/>
          </p:cNvSpPr>
          <p:nvPr>
            <p:ph type="ctrTitle"/>
          </p:nvPr>
        </p:nvSpPr>
        <p:spPr>
          <a:xfrm>
            <a:off x="1524000" y="1122362"/>
            <a:ext cx="9144000" cy="3744605"/>
          </a:xfrm>
        </p:spPr>
        <p:style>
          <a:lnRef idx="0">
            <a:schemeClr val="accent6"/>
          </a:lnRef>
          <a:fillRef idx="3">
            <a:schemeClr val="accent6"/>
          </a:fillRef>
          <a:effectRef idx="3">
            <a:schemeClr val="accent6"/>
          </a:effectRef>
          <a:fontRef idx="minor">
            <a:schemeClr val="lt1"/>
          </a:fontRef>
        </p:style>
        <p:txBody>
          <a:bodyPr/>
          <a:lstStyle/>
          <a:p>
            <a:r>
              <a:rPr lang="pl-PL" dirty="0"/>
              <a:t>Statystyki </a:t>
            </a:r>
            <a:br>
              <a:rPr lang="pl-PL" dirty="0"/>
            </a:br>
            <a:r>
              <a:rPr lang="pl-PL" dirty="0"/>
              <a:t> konińskiego rynku pracy</a:t>
            </a:r>
            <a:br>
              <a:rPr lang="pl-PL" dirty="0"/>
            </a:br>
            <a:endParaRPr lang="pl-PL" dirty="0"/>
          </a:p>
        </p:txBody>
      </p:sp>
    </p:spTree>
    <p:extLst>
      <p:ext uri="{BB962C8B-B14F-4D97-AF65-F5344CB8AC3E}">
        <p14:creationId xmlns:p14="http://schemas.microsoft.com/office/powerpoint/2010/main" val="17966939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Symbol zastępczy zawartości 9">
            <a:extLst>
              <a:ext uri="{FF2B5EF4-FFF2-40B4-BE49-F238E27FC236}">
                <a16:creationId xmlns:a16="http://schemas.microsoft.com/office/drawing/2014/main" id="{36783BC0-26FB-4E9B-8114-33337B790FD7}"/>
              </a:ext>
            </a:extLst>
          </p:cNvPr>
          <p:cNvGraphicFramePr>
            <a:graphicFrameLocks noGrp="1"/>
          </p:cNvGraphicFramePr>
          <p:nvPr>
            <p:ph sz="half" idx="1"/>
            <p:extLst>
              <p:ext uri="{D42A27DB-BD31-4B8C-83A1-F6EECF244321}">
                <p14:modId xmlns:p14="http://schemas.microsoft.com/office/powerpoint/2010/main" val="29717267"/>
              </p:ext>
            </p:extLst>
          </p:nvPr>
        </p:nvGraphicFramePr>
        <p:xfrm>
          <a:off x="909221" y="1574233"/>
          <a:ext cx="7095836" cy="4719186"/>
        </p:xfrm>
        <a:graphic>
          <a:graphicData uri="http://schemas.openxmlformats.org/drawingml/2006/chart">
            <c:chart xmlns:c="http://schemas.openxmlformats.org/drawingml/2006/chart" xmlns:r="http://schemas.openxmlformats.org/officeDocument/2006/relationships" r:id="rId2"/>
          </a:graphicData>
        </a:graphic>
      </p:graphicFrame>
      <p:sp>
        <p:nvSpPr>
          <p:cNvPr id="15" name="Symbol zastępczy tekstu 14">
            <a:extLst>
              <a:ext uri="{FF2B5EF4-FFF2-40B4-BE49-F238E27FC236}">
                <a16:creationId xmlns:a16="http://schemas.microsoft.com/office/drawing/2014/main" id="{0121C039-8DCF-4C12-AAEF-9A0A30D9132C}"/>
              </a:ext>
            </a:extLst>
          </p:cNvPr>
          <p:cNvSpPr>
            <a:spLocks noGrp="1"/>
          </p:cNvSpPr>
          <p:nvPr>
            <p:ph sz="half" idx="2"/>
          </p:nvPr>
        </p:nvSpPr>
        <p:spPr>
          <a:xfrm>
            <a:off x="7934036" y="1690689"/>
            <a:ext cx="3419763" cy="4486274"/>
          </a:xfrm>
        </p:spPr>
        <p:txBody>
          <a:bodyPr>
            <a:normAutofit/>
          </a:bodyPr>
          <a:lstStyle/>
          <a:p>
            <a:pPr algn="ctr"/>
            <a:r>
              <a:rPr lang="pl-PL" sz="1800" dirty="0"/>
              <a:t>Bezrobocie w regionie konińskim w końcu maja 2022r. kształtowało się na poziomie      5 616 osób i było to o 17,2% mniej niż  w maju </a:t>
            </a:r>
            <a:r>
              <a:rPr lang="pl-PL" sz="1800" dirty="0" err="1"/>
              <a:t>ubr</a:t>
            </a:r>
            <a:r>
              <a:rPr lang="pl-PL" sz="1800" dirty="0"/>
              <a:t>.  Maj jest  trzecim z rzędu miesiącem odnotowywanych spadków w liczbie bezrobotnych.</a:t>
            </a:r>
          </a:p>
          <a:p>
            <a:pPr algn="ctr"/>
            <a:endParaRPr lang="pl-PL" sz="1800" dirty="0"/>
          </a:p>
          <a:p>
            <a:pPr algn="ctr"/>
            <a:r>
              <a:rPr lang="pl-PL" sz="1800" dirty="0"/>
              <a:t>Wskaźnik stopy bezrobocia w maju br. (dane szacunkowe) wyniósł 7%. Oznacza to, że w odniesieniu do danych z maja 2021r. zmalał aż o  1,5 </a:t>
            </a:r>
            <a:r>
              <a:rPr lang="pl-PL" sz="1800" dirty="0" err="1"/>
              <a:t>p.proc</a:t>
            </a:r>
            <a:r>
              <a:rPr lang="pl-PL" sz="1800" dirty="0"/>
              <a:t>.</a:t>
            </a:r>
          </a:p>
        </p:txBody>
      </p:sp>
      <p:graphicFrame>
        <p:nvGraphicFramePr>
          <p:cNvPr id="18" name="Diagram 17">
            <a:extLst>
              <a:ext uri="{FF2B5EF4-FFF2-40B4-BE49-F238E27FC236}">
                <a16:creationId xmlns:a16="http://schemas.microsoft.com/office/drawing/2014/main" id="{D22DA195-80E1-4822-B6E3-2054D05739D1}"/>
              </a:ext>
            </a:extLst>
          </p:cNvPr>
          <p:cNvGraphicFramePr/>
          <p:nvPr>
            <p:extLst>
              <p:ext uri="{D42A27DB-BD31-4B8C-83A1-F6EECF244321}">
                <p14:modId xmlns:p14="http://schemas.microsoft.com/office/powerpoint/2010/main" val="3369052374"/>
              </p:ext>
            </p:extLst>
          </p:nvPr>
        </p:nvGraphicFramePr>
        <p:xfrm>
          <a:off x="838200" y="365125"/>
          <a:ext cx="10515600" cy="10110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267628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accent6">
            <a:lumMod val="60000"/>
            <a:lumOff val="40000"/>
          </a:schemeClr>
        </a:solidFill>
        <a:effectLst/>
      </p:bgPr>
    </p:bg>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9BD7055A-15EF-4CF0-896B-C01CE51D3260}"/>
              </a:ext>
            </a:extLst>
          </p:cNvPr>
          <p:cNvGraphicFramePr/>
          <p:nvPr>
            <p:extLst>
              <p:ext uri="{D42A27DB-BD31-4B8C-83A1-F6EECF244321}">
                <p14:modId xmlns:p14="http://schemas.microsoft.com/office/powerpoint/2010/main" val="1234387796"/>
              </p:ext>
            </p:extLst>
          </p:nvPr>
        </p:nvGraphicFramePr>
        <p:xfrm>
          <a:off x="838200" y="365125"/>
          <a:ext cx="10515600"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Symbol zastępczy zawartości 5">
            <a:extLst>
              <a:ext uri="{FF2B5EF4-FFF2-40B4-BE49-F238E27FC236}">
                <a16:creationId xmlns:a16="http://schemas.microsoft.com/office/drawing/2014/main" id="{E08F7922-AC8A-45F0-A8B1-9775F4582199}"/>
              </a:ext>
            </a:extLst>
          </p:cNvPr>
          <p:cNvGraphicFramePr>
            <a:graphicFrameLocks noGrp="1"/>
          </p:cNvGraphicFramePr>
          <p:nvPr>
            <p:ph idx="1"/>
            <p:extLst>
              <p:ext uri="{D42A27DB-BD31-4B8C-83A1-F6EECF244321}">
                <p14:modId xmlns:p14="http://schemas.microsoft.com/office/powerpoint/2010/main" val="3843564384"/>
              </p:ext>
            </p:extLst>
          </p:nvPr>
        </p:nvGraphicFramePr>
        <p:xfrm>
          <a:off x="838200" y="1690688"/>
          <a:ext cx="10515600" cy="4351338"/>
        </p:xfrm>
        <a:graphic>
          <a:graphicData uri="http://schemas.openxmlformats.org/drawingml/2006/chart">
            <c:chart xmlns:c="http://schemas.openxmlformats.org/drawingml/2006/chart" xmlns:r="http://schemas.openxmlformats.org/officeDocument/2006/relationships" r:id="rId7"/>
          </a:graphicData>
        </a:graphic>
      </p:graphicFrame>
      <p:sp>
        <p:nvSpPr>
          <p:cNvPr id="10" name="Prostokąt 9">
            <a:extLst>
              <a:ext uri="{FF2B5EF4-FFF2-40B4-BE49-F238E27FC236}">
                <a16:creationId xmlns:a16="http://schemas.microsoft.com/office/drawing/2014/main" id="{7C490F26-3D7E-4D5D-B1E1-941752FDDAFC}"/>
              </a:ext>
            </a:extLst>
          </p:cNvPr>
          <p:cNvSpPr/>
          <p:nvPr/>
        </p:nvSpPr>
        <p:spPr>
          <a:xfrm>
            <a:off x="4083812" y="1321356"/>
            <a:ext cx="2124299" cy="369332"/>
          </a:xfrm>
          <a:prstGeom prst="rect">
            <a:avLst/>
          </a:prstGeom>
        </p:spPr>
        <p:txBody>
          <a:bodyPr wrap="none">
            <a:spAutoFit/>
          </a:bodyPr>
          <a:lstStyle/>
          <a:p>
            <a:r>
              <a:rPr lang="pl-PL" b="1" dirty="0"/>
              <a:t>dane na 31.05.2022r</a:t>
            </a:r>
          </a:p>
        </p:txBody>
      </p:sp>
    </p:spTree>
    <p:extLst>
      <p:ext uri="{BB962C8B-B14F-4D97-AF65-F5344CB8AC3E}">
        <p14:creationId xmlns:p14="http://schemas.microsoft.com/office/powerpoint/2010/main" val="40919762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B6666CDE-5AAA-42EA-8B9C-2E1683FD127F}"/>
              </a:ext>
            </a:extLst>
          </p:cNvPr>
          <p:cNvGraphicFramePr/>
          <p:nvPr>
            <p:extLst>
              <p:ext uri="{D42A27DB-BD31-4B8C-83A1-F6EECF244321}">
                <p14:modId xmlns:p14="http://schemas.microsoft.com/office/powerpoint/2010/main" val="1963847421"/>
              </p:ext>
            </p:extLst>
          </p:nvPr>
        </p:nvGraphicFramePr>
        <p:xfrm>
          <a:off x="839788" y="365125"/>
          <a:ext cx="10515600" cy="13255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Symbol zastępczy tekstu 12">
            <a:extLst>
              <a:ext uri="{FF2B5EF4-FFF2-40B4-BE49-F238E27FC236}">
                <a16:creationId xmlns:a16="http://schemas.microsoft.com/office/drawing/2014/main" id="{E081A486-DCA3-4099-A6F9-ECE3711A4DE0}"/>
              </a:ext>
            </a:extLst>
          </p:cNvPr>
          <p:cNvSpPr>
            <a:spLocks noGrp="1"/>
          </p:cNvSpPr>
          <p:nvPr>
            <p:ph type="body" idx="1"/>
          </p:nvPr>
        </p:nvSpPr>
        <p:spPr>
          <a:xfrm>
            <a:off x="729674" y="1568307"/>
            <a:ext cx="5267902" cy="823912"/>
          </a:xfrm>
        </p:spPr>
        <p:txBody>
          <a:bodyPr>
            <a:normAutofit fontScale="25000" lnSpcReduction="20000"/>
          </a:bodyPr>
          <a:lstStyle/>
          <a:p>
            <a:pPr lvl="0">
              <a:lnSpc>
                <a:spcPct val="100000"/>
              </a:lnSpc>
              <a:spcBef>
                <a:spcPts val="601"/>
              </a:spcBef>
              <a:spcAft>
                <a:spcPts val="601"/>
              </a:spcAft>
              <a:defRPr/>
            </a:pPr>
            <a:endParaRPr lang="pl-PL" spc="-1" dirty="0">
              <a:solidFill>
                <a:srgbClr val="000000"/>
              </a:solidFill>
              <a:latin typeface="Lato"/>
              <a:ea typeface="DejaVu Sans"/>
            </a:endParaRPr>
          </a:p>
          <a:p>
            <a:pPr lvl="0">
              <a:lnSpc>
                <a:spcPct val="100000"/>
              </a:lnSpc>
              <a:spcBef>
                <a:spcPts val="601"/>
              </a:spcBef>
              <a:spcAft>
                <a:spcPts val="601"/>
              </a:spcAft>
              <a:defRPr/>
            </a:pPr>
            <a:endParaRPr lang="pl-PL" spc="-1" dirty="0">
              <a:solidFill>
                <a:srgbClr val="000000"/>
              </a:solidFill>
              <a:latin typeface="Lato"/>
              <a:ea typeface="DejaVu Sans"/>
            </a:endParaRPr>
          </a:p>
          <a:p>
            <a:pPr lvl="0" algn="ctr">
              <a:lnSpc>
                <a:spcPct val="100000"/>
              </a:lnSpc>
              <a:spcBef>
                <a:spcPts val="601"/>
              </a:spcBef>
              <a:spcAft>
                <a:spcPts val="601"/>
              </a:spcAft>
              <a:defRPr/>
            </a:pPr>
            <a:endParaRPr lang="pl-PL" sz="4800" spc="-1" dirty="0">
              <a:solidFill>
                <a:srgbClr val="000000"/>
              </a:solidFill>
              <a:latin typeface="Lato"/>
              <a:ea typeface="DejaVu Sans"/>
            </a:endParaRPr>
          </a:p>
          <a:p>
            <a:pPr lvl="0" algn="ctr">
              <a:lnSpc>
                <a:spcPct val="100000"/>
              </a:lnSpc>
              <a:spcBef>
                <a:spcPts val="601"/>
              </a:spcBef>
              <a:spcAft>
                <a:spcPts val="601"/>
              </a:spcAft>
              <a:defRPr/>
            </a:pPr>
            <a:endParaRPr lang="pl-PL" sz="4800" spc="-1" dirty="0">
              <a:solidFill>
                <a:srgbClr val="000000"/>
              </a:solidFill>
              <a:latin typeface="Lato"/>
              <a:ea typeface="DejaVu Sans"/>
            </a:endParaRPr>
          </a:p>
          <a:p>
            <a:pPr lvl="0" algn="ctr">
              <a:lnSpc>
                <a:spcPct val="100000"/>
              </a:lnSpc>
              <a:spcBef>
                <a:spcPts val="601"/>
              </a:spcBef>
              <a:spcAft>
                <a:spcPts val="601"/>
              </a:spcAft>
              <a:defRPr/>
            </a:pPr>
            <a:endParaRPr lang="pl-PL" sz="4800" spc="-1" dirty="0">
              <a:solidFill>
                <a:srgbClr val="000000"/>
              </a:solidFill>
              <a:latin typeface="Lato"/>
              <a:ea typeface="DejaVu Sans"/>
            </a:endParaRPr>
          </a:p>
          <a:p>
            <a:pPr lvl="0" algn="ctr">
              <a:lnSpc>
                <a:spcPct val="100000"/>
              </a:lnSpc>
              <a:spcBef>
                <a:spcPts val="601"/>
              </a:spcBef>
              <a:spcAft>
                <a:spcPts val="601"/>
              </a:spcAft>
              <a:defRPr/>
            </a:pPr>
            <a:endParaRPr lang="pl-PL" sz="4800" spc="-1" dirty="0">
              <a:solidFill>
                <a:srgbClr val="000000"/>
              </a:solidFill>
              <a:latin typeface="Lato"/>
              <a:ea typeface="DejaVu Sans"/>
            </a:endParaRPr>
          </a:p>
          <a:p>
            <a:pPr lvl="0" algn="ctr">
              <a:lnSpc>
                <a:spcPct val="100000"/>
              </a:lnSpc>
              <a:spcBef>
                <a:spcPts val="601"/>
              </a:spcBef>
              <a:spcAft>
                <a:spcPts val="601"/>
              </a:spcAft>
              <a:defRPr/>
            </a:pPr>
            <a:endParaRPr lang="pl-PL" sz="4800" spc="-1" dirty="0">
              <a:solidFill>
                <a:srgbClr val="000000"/>
              </a:solidFill>
              <a:latin typeface="Lato"/>
              <a:ea typeface="DejaVu Sans"/>
            </a:endParaRPr>
          </a:p>
          <a:p>
            <a:pPr lvl="0" algn="ctr">
              <a:lnSpc>
                <a:spcPct val="100000"/>
              </a:lnSpc>
              <a:spcBef>
                <a:spcPts val="601"/>
              </a:spcBef>
              <a:spcAft>
                <a:spcPts val="601"/>
              </a:spcAft>
              <a:defRPr/>
            </a:pPr>
            <a:endParaRPr lang="pl-PL" sz="4800" b="0" spc="-1" dirty="0">
              <a:solidFill>
                <a:prstClr val="black"/>
              </a:solidFill>
              <a:latin typeface="Lato"/>
            </a:endParaRPr>
          </a:p>
          <a:p>
            <a:pPr lvl="0" algn="ctr">
              <a:lnSpc>
                <a:spcPct val="100000"/>
              </a:lnSpc>
              <a:spcBef>
                <a:spcPts val="601"/>
              </a:spcBef>
              <a:spcAft>
                <a:spcPts val="601"/>
              </a:spcAft>
              <a:defRPr/>
            </a:pPr>
            <a:r>
              <a:rPr lang="pl-PL" sz="4800" spc="-1" dirty="0">
                <a:solidFill>
                  <a:srgbClr val="00B050"/>
                </a:solidFill>
                <a:latin typeface="Lato"/>
                <a:ea typeface="DejaVu Sans"/>
              </a:rPr>
              <a:t>3%</a:t>
            </a:r>
            <a:r>
              <a:rPr lang="pl-PL" sz="4800" spc="-1" dirty="0">
                <a:solidFill>
                  <a:srgbClr val="000000"/>
                </a:solidFill>
                <a:latin typeface="Lato"/>
                <a:ea typeface="DejaVu Sans"/>
              </a:rPr>
              <a:t> </a:t>
            </a:r>
            <a:r>
              <a:rPr lang="pl-PL" sz="4800" b="0" spc="-1" dirty="0">
                <a:solidFill>
                  <a:srgbClr val="000000"/>
                </a:solidFill>
                <a:latin typeface="Lato"/>
                <a:ea typeface="DejaVu Sans"/>
              </a:rPr>
              <a:t>w wielkopolskim wobec </a:t>
            </a:r>
            <a:r>
              <a:rPr lang="pl-PL" sz="4800" spc="-1" dirty="0">
                <a:solidFill>
                  <a:srgbClr val="FF0000"/>
                </a:solidFill>
                <a:latin typeface="Lato"/>
                <a:ea typeface="DejaVu Sans"/>
              </a:rPr>
              <a:t>8,3%</a:t>
            </a:r>
            <a:r>
              <a:rPr lang="pl-PL" sz="4800" b="0" spc="-1" dirty="0">
                <a:solidFill>
                  <a:srgbClr val="000000"/>
                </a:solidFill>
                <a:latin typeface="Lato"/>
                <a:ea typeface="DejaVu Sans"/>
              </a:rPr>
              <a:t> w warmińsko-mazurskim</a:t>
            </a:r>
            <a:endParaRPr lang="pl-PL" sz="4800" b="0" spc="-1" dirty="0">
              <a:solidFill>
                <a:prstClr val="black"/>
              </a:solidFill>
              <a:latin typeface="Lato"/>
            </a:endParaRPr>
          </a:p>
          <a:p>
            <a:endParaRPr lang="pl-PL" dirty="0"/>
          </a:p>
        </p:txBody>
      </p:sp>
      <p:sp>
        <p:nvSpPr>
          <p:cNvPr id="14" name="Symbol zastępczy tekstu 13">
            <a:extLst>
              <a:ext uri="{FF2B5EF4-FFF2-40B4-BE49-F238E27FC236}">
                <a16:creationId xmlns:a16="http://schemas.microsoft.com/office/drawing/2014/main" id="{CF1968F6-E1DA-4E6D-84EB-514C073A9800}"/>
              </a:ext>
            </a:extLst>
          </p:cNvPr>
          <p:cNvSpPr>
            <a:spLocks noGrp="1"/>
          </p:cNvSpPr>
          <p:nvPr>
            <p:ph type="body" sz="quarter" idx="3"/>
          </p:nvPr>
        </p:nvSpPr>
        <p:spPr>
          <a:xfrm>
            <a:off x="6169024" y="1577679"/>
            <a:ext cx="5183188" cy="823912"/>
          </a:xfrm>
        </p:spPr>
        <p:txBody>
          <a:bodyPr>
            <a:normAutofit fontScale="25000" lnSpcReduction="20000"/>
          </a:bodyPr>
          <a:lstStyle/>
          <a:p>
            <a:pPr lvl="0" algn="ctr">
              <a:lnSpc>
                <a:spcPct val="100000"/>
              </a:lnSpc>
              <a:spcBef>
                <a:spcPts val="601"/>
              </a:spcBef>
              <a:spcAft>
                <a:spcPts val="601"/>
              </a:spcAft>
              <a:defRPr/>
            </a:pPr>
            <a:endParaRPr lang="pl-PL" sz="4800" spc="-1" dirty="0">
              <a:solidFill>
                <a:srgbClr val="00B050"/>
              </a:solidFill>
              <a:latin typeface="Lato"/>
              <a:ea typeface="DejaVu Sans"/>
            </a:endParaRPr>
          </a:p>
          <a:p>
            <a:pPr lvl="0" algn="ctr">
              <a:lnSpc>
                <a:spcPct val="100000"/>
              </a:lnSpc>
              <a:spcBef>
                <a:spcPts val="601"/>
              </a:spcBef>
              <a:spcAft>
                <a:spcPts val="601"/>
              </a:spcAft>
              <a:defRPr/>
            </a:pPr>
            <a:r>
              <a:rPr lang="pl-PL" sz="4800" spc="-1" dirty="0">
                <a:solidFill>
                  <a:srgbClr val="00B050"/>
                </a:solidFill>
                <a:latin typeface="Lato"/>
                <a:ea typeface="DejaVu Sans"/>
              </a:rPr>
              <a:t>1,4%</a:t>
            </a:r>
            <a:r>
              <a:rPr lang="pl-PL" sz="4800" spc="-1" dirty="0">
                <a:solidFill>
                  <a:srgbClr val="000000"/>
                </a:solidFill>
                <a:latin typeface="Lato"/>
                <a:ea typeface="DejaVu Sans"/>
              </a:rPr>
              <a:t> </a:t>
            </a:r>
            <a:r>
              <a:rPr lang="pl-PL" sz="4800" b="0" spc="-1" dirty="0">
                <a:solidFill>
                  <a:srgbClr val="000000"/>
                </a:solidFill>
                <a:latin typeface="Lato"/>
                <a:ea typeface="DejaVu Sans"/>
              </a:rPr>
              <a:t>w regionie poznańskim wobec </a:t>
            </a:r>
            <a:r>
              <a:rPr lang="pl-PL" sz="4800" spc="-1" dirty="0">
                <a:solidFill>
                  <a:srgbClr val="FF0000"/>
                </a:solidFill>
                <a:latin typeface="Lato"/>
                <a:ea typeface="DejaVu Sans"/>
              </a:rPr>
              <a:t>7,3</a:t>
            </a:r>
            <a:r>
              <a:rPr lang="pl-PL" sz="4800" b="0" spc="-1" dirty="0">
                <a:solidFill>
                  <a:srgbClr val="FF0000"/>
                </a:solidFill>
                <a:latin typeface="Lato"/>
                <a:ea typeface="DejaVu Sans"/>
              </a:rPr>
              <a:t>%</a:t>
            </a:r>
            <a:r>
              <a:rPr lang="pl-PL" sz="4800" b="0" spc="-1" dirty="0">
                <a:solidFill>
                  <a:srgbClr val="000000"/>
                </a:solidFill>
                <a:latin typeface="Lato"/>
                <a:ea typeface="DejaVu Sans"/>
              </a:rPr>
              <a:t> w regionie konińskim</a:t>
            </a:r>
            <a:endParaRPr lang="pl-PL" sz="4800" b="0" spc="-1" dirty="0">
              <a:solidFill>
                <a:prstClr val="black"/>
              </a:solidFill>
              <a:latin typeface="Lato"/>
            </a:endParaRPr>
          </a:p>
          <a:p>
            <a:endParaRPr lang="pl-PL" dirty="0"/>
          </a:p>
        </p:txBody>
      </p:sp>
      <p:pic>
        <p:nvPicPr>
          <p:cNvPr id="1028" name="Picture 4" descr="grafika w zielonej tonacji dotycząca stopy bezrobocia w kwietniu 2022 r.">
            <a:extLst>
              <a:ext uri="{FF2B5EF4-FFF2-40B4-BE49-F238E27FC236}">
                <a16:creationId xmlns:a16="http://schemas.microsoft.com/office/drawing/2014/main" id="{62318C52-8CB7-4EC6-8DAE-ECB6E7C021D5}"/>
              </a:ext>
            </a:extLst>
          </p:cNvPr>
          <p:cNvPicPr>
            <a:picLocks noGrp="1" noChangeAspect="1" noChangeArrowheads="1"/>
          </p:cNvPicPr>
          <p:nvPr>
            <p:ph sz="half" idx="2"/>
          </p:nvPr>
        </p:nvPicPr>
        <p:blipFill>
          <a:blip r:embed="rId8">
            <a:extLst>
              <a:ext uri="{28A0092B-C50C-407E-A947-70E740481C1C}">
                <a14:useLocalDpi xmlns:a14="http://schemas.microsoft.com/office/drawing/2010/main" val="0"/>
              </a:ext>
            </a:extLst>
          </a:blip>
          <a:srcRect/>
          <a:stretch>
            <a:fillRect/>
          </a:stretch>
        </p:blipFill>
        <p:spPr bwMode="auto">
          <a:xfrm>
            <a:off x="838057" y="2621280"/>
            <a:ext cx="5562565" cy="3762103"/>
          </a:xfrm>
          <a:prstGeom prst="rect">
            <a:avLst/>
          </a:prstGeom>
          <a:noFill/>
          <a:extLst>
            <a:ext uri="{909E8E84-426E-40DD-AFC4-6F175D3DCCD1}">
              <a14:hiddenFill xmlns:a14="http://schemas.microsoft.com/office/drawing/2010/main">
                <a:solidFill>
                  <a:srgbClr val="FFFFFF"/>
                </a:solidFill>
              </a14:hiddenFill>
            </a:ext>
          </a:extLst>
        </p:spPr>
      </p:pic>
      <p:pic>
        <p:nvPicPr>
          <p:cNvPr id="23" name="Obraz 22">
            <a:extLst>
              <a:ext uri="{FF2B5EF4-FFF2-40B4-BE49-F238E27FC236}">
                <a16:creationId xmlns:a16="http://schemas.microsoft.com/office/drawing/2014/main" id="{02273E15-21FD-4DFA-A0A6-D6DBDBC1FB43}"/>
              </a:ext>
            </a:extLst>
          </p:cNvPr>
          <p:cNvPicPr>
            <a:picLocks noChangeAspect="1"/>
          </p:cNvPicPr>
          <p:nvPr/>
        </p:nvPicPr>
        <p:blipFill>
          <a:blip r:embed="rId9"/>
          <a:stretch>
            <a:fillRect/>
          </a:stretch>
        </p:blipFill>
        <p:spPr>
          <a:xfrm>
            <a:off x="7262456" y="2505075"/>
            <a:ext cx="3928868" cy="3987800"/>
          </a:xfrm>
          <a:prstGeom prst="rect">
            <a:avLst/>
          </a:prstGeom>
        </p:spPr>
      </p:pic>
      <p:sp>
        <p:nvSpPr>
          <p:cNvPr id="24" name="pole tekstowe 23">
            <a:extLst>
              <a:ext uri="{FF2B5EF4-FFF2-40B4-BE49-F238E27FC236}">
                <a16:creationId xmlns:a16="http://schemas.microsoft.com/office/drawing/2014/main" id="{CFCF1F3B-285F-41E2-B9D2-8C3E2A4864D7}"/>
              </a:ext>
            </a:extLst>
          </p:cNvPr>
          <p:cNvSpPr txBox="1"/>
          <p:nvPr/>
        </p:nvSpPr>
        <p:spPr>
          <a:xfrm>
            <a:off x="7384025" y="2610683"/>
            <a:ext cx="4227871" cy="4247317"/>
          </a:xfrm>
          <a:prstGeom prst="rect">
            <a:avLst/>
          </a:prstGeom>
          <a:noFill/>
          <a:ln>
            <a:noFill/>
          </a:ln>
        </p:spPr>
        <p:txBody>
          <a:bodyPr wrap="square" rtlCol="0">
            <a:spAutoFit/>
          </a:bodyPr>
          <a:lstStyle/>
          <a:p>
            <a:r>
              <a:rPr lang="pl-PL" dirty="0">
                <a:effectLst>
                  <a:outerShdw blurRad="38100" dist="38100" dir="2700000" algn="tl">
                    <a:srgbClr val="000000">
                      <a:alpha val="43137"/>
                    </a:srgbClr>
                  </a:outerShdw>
                </a:effectLst>
              </a:rPr>
              <a:t>                     </a:t>
            </a:r>
          </a:p>
          <a:p>
            <a:r>
              <a:rPr lang="pl-PL" b="1" dirty="0">
                <a:solidFill>
                  <a:srgbClr val="FF0000"/>
                </a:solidFill>
                <a:effectLst>
                  <a:outerShdw blurRad="38100" dist="38100" dir="2700000" algn="tl">
                    <a:srgbClr val="000000">
                      <a:alpha val="43137"/>
                    </a:srgbClr>
                  </a:outerShdw>
                </a:effectLst>
              </a:rPr>
              <a:t>                   4,7</a:t>
            </a:r>
          </a:p>
          <a:p>
            <a:r>
              <a:rPr lang="pl-PL" b="1" dirty="0">
                <a:solidFill>
                  <a:srgbClr val="FF0000"/>
                </a:solidFill>
                <a:effectLst>
                  <a:outerShdw blurRad="38100" dist="38100" dir="2700000" algn="tl">
                    <a:srgbClr val="000000">
                      <a:alpha val="43137"/>
                    </a:srgbClr>
                  </a:outerShdw>
                </a:effectLst>
              </a:rPr>
              <a:t>                    4,6</a:t>
            </a:r>
          </a:p>
          <a:p>
            <a:r>
              <a:rPr lang="pl-PL" b="1" dirty="0">
                <a:solidFill>
                  <a:srgbClr val="FF0000"/>
                </a:solidFill>
                <a:effectLst>
                  <a:outerShdw blurRad="38100" dist="38100" dir="2700000" algn="tl">
                    <a:srgbClr val="000000">
                      <a:alpha val="43137"/>
                    </a:srgbClr>
                  </a:outerShdw>
                </a:effectLst>
              </a:rPr>
              <a:t>       3,1        6,7</a:t>
            </a:r>
          </a:p>
          <a:p>
            <a:r>
              <a:rPr lang="pl-PL" b="1" dirty="0">
                <a:solidFill>
                  <a:srgbClr val="FF0000"/>
                </a:solidFill>
                <a:effectLst>
                  <a:outerShdw blurRad="38100" dist="38100" dir="2700000" algn="tl">
                    <a:srgbClr val="000000">
                      <a:alpha val="43137"/>
                    </a:srgbClr>
                  </a:outerShdw>
                </a:effectLst>
              </a:rPr>
              <a:t>                   3,3    5,0</a:t>
            </a:r>
          </a:p>
          <a:p>
            <a:r>
              <a:rPr lang="pl-PL" b="1" dirty="0">
                <a:solidFill>
                  <a:srgbClr val="FF0000"/>
                </a:solidFill>
                <a:effectLst>
                  <a:outerShdw blurRad="38100" dist="38100" dir="2700000" algn="tl">
                    <a:srgbClr val="000000">
                      <a:alpha val="43137"/>
                    </a:srgbClr>
                  </a:outerShdw>
                </a:effectLst>
              </a:rPr>
              <a:t>5,8   3,3                    4,3</a:t>
            </a:r>
          </a:p>
          <a:p>
            <a:r>
              <a:rPr lang="pl-PL" b="1" dirty="0">
                <a:solidFill>
                  <a:srgbClr val="FF0000"/>
                </a:solidFill>
                <a:effectLst>
                  <a:outerShdw blurRad="38100" dist="38100" dir="2700000" algn="tl">
                    <a:srgbClr val="000000">
                      <a:alpha val="43137"/>
                    </a:srgbClr>
                  </a:outerShdw>
                </a:effectLst>
              </a:rPr>
              <a:t>   2,2         1,4                     6,6 </a:t>
            </a:r>
          </a:p>
          <a:p>
            <a:r>
              <a:rPr lang="pl-PL" b="1" dirty="0">
                <a:solidFill>
                  <a:srgbClr val="FF0000"/>
                </a:solidFill>
                <a:effectLst>
                  <a:outerShdw blurRad="38100" dist="38100" dir="2700000" algn="tl">
                    <a:srgbClr val="000000">
                      <a:alpha val="43137"/>
                    </a:srgbClr>
                  </a:outerShdw>
                </a:effectLst>
              </a:rPr>
              <a:t>        3,8                 5,6               7,3   2,7</a:t>
            </a:r>
          </a:p>
          <a:p>
            <a:r>
              <a:rPr lang="pl-PL" b="1" dirty="0">
                <a:solidFill>
                  <a:srgbClr val="FF0000"/>
                </a:solidFill>
                <a:effectLst>
                  <a:outerShdw blurRad="38100" dist="38100" dir="2700000" algn="tl">
                    <a:srgbClr val="000000">
                      <a:alpha val="43137"/>
                    </a:srgbClr>
                  </a:outerShdw>
                </a:effectLst>
              </a:rPr>
              <a:t> 2,0        2,6    2,1     4,7               3,2</a:t>
            </a:r>
          </a:p>
          <a:p>
            <a:r>
              <a:rPr lang="pl-PL" b="1" dirty="0">
                <a:solidFill>
                  <a:srgbClr val="FF0000"/>
                </a:solidFill>
                <a:effectLst>
                  <a:outerShdw blurRad="38100" dist="38100" dir="2700000" algn="tl">
                    <a:srgbClr val="000000">
                      <a:alpha val="43137"/>
                    </a:srgbClr>
                  </a:outerShdw>
                </a:effectLst>
              </a:rPr>
              <a:t>             2,5      4,5          3,7   2,9</a:t>
            </a:r>
          </a:p>
          <a:p>
            <a:r>
              <a:rPr lang="pl-PL" b="1" dirty="0">
                <a:solidFill>
                  <a:srgbClr val="FF0000"/>
                </a:solidFill>
                <a:effectLst>
                  <a:outerShdw blurRad="38100" dist="38100" dir="2700000" algn="tl">
                    <a:srgbClr val="000000">
                      <a:alpha val="43137"/>
                    </a:srgbClr>
                  </a:outerShdw>
                </a:effectLst>
              </a:rPr>
              <a:t>                   3,1       2,6   2,7</a:t>
            </a:r>
          </a:p>
          <a:p>
            <a:r>
              <a:rPr lang="pl-PL" b="1" dirty="0">
                <a:solidFill>
                  <a:srgbClr val="FF0000"/>
                </a:solidFill>
                <a:effectLst>
                  <a:outerShdw blurRad="38100" dist="38100" dir="2700000" algn="tl">
                    <a:srgbClr val="000000">
                      <a:alpha val="43137"/>
                    </a:srgbClr>
                  </a:outerShdw>
                </a:effectLst>
              </a:rPr>
              <a:t>                                            2,7</a:t>
            </a:r>
          </a:p>
          <a:p>
            <a:r>
              <a:rPr lang="pl-PL" b="1" dirty="0">
                <a:solidFill>
                  <a:srgbClr val="FF0000"/>
                </a:solidFill>
                <a:effectLst>
                  <a:outerShdw blurRad="38100" dist="38100" dir="2700000" algn="tl">
                    <a:srgbClr val="000000">
                      <a:alpha val="43137"/>
                    </a:srgbClr>
                  </a:outerShdw>
                </a:effectLst>
              </a:rPr>
              <a:t>                                           </a:t>
            </a:r>
          </a:p>
          <a:p>
            <a:r>
              <a:rPr lang="pl-PL" b="1" dirty="0">
                <a:solidFill>
                  <a:srgbClr val="FF0000"/>
                </a:solidFill>
                <a:effectLst>
                  <a:outerShdw blurRad="38100" dist="38100" dir="2700000" algn="tl">
                    <a:srgbClr val="000000">
                      <a:alpha val="43137"/>
                    </a:srgbClr>
                  </a:outerShdw>
                </a:effectLst>
              </a:rPr>
              <a:t>                                           1,7</a:t>
            </a:r>
          </a:p>
          <a:p>
            <a:r>
              <a:rPr lang="pl-PL" b="1" dirty="0">
                <a:solidFill>
                  <a:srgbClr val="FF0000"/>
                </a:solidFill>
              </a:rPr>
              <a:t>                                                 </a:t>
            </a:r>
          </a:p>
        </p:txBody>
      </p:sp>
    </p:spTree>
    <p:extLst>
      <p:ext uri="{BB962C8B-B14F-4D97-AF65-F5344CB8AC3E}">
        <p14:creationId xmlns:p14="http://schemas.microsoft.com/office/powerpoint/2010/main" val="9624075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Symbol zastępczy zawartości 3">
            <a:extLst>
              <a:ext uri="{FF2B5EF4-FFF2-40B4-BE49-F238E27FC236}">
                <a16:creationId xmlns:a16="http://schemas.microsoft.com/office/drawing/2014/main" id="{915FB3F5-69E2-42C5-932D-64C653E6E0E5}"/>
              </a:ext>
            </a:extLst>
          </p:cNvPr>
          <p:cNvGraphicFramePr>
            <a:graphicFrameLocks noGrp="1"/>
          </p:cNvGraphicFramePr>
          <p:nvPr>
            <p:ph idx="1"/>
            <p:extLst>
              <p:ext uri="{D42A27DB-BD31-4B8C-83A1-F6EECF244321}">
                <p14:modId xmlns:p14="http://schemas.microsoft.com/office/powerpoint/2010/main" val="206338977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a:extLst>
              <a:ext uri="{FF2B5EF4-FFF2-40B4-BE49-F238E27FC236}">
                <a16:creationId xmlns:a16="http://schemas.microsoft.com/office/drawing/2014/main" id="{BD080138-A4BC-4D56-AF42-195D491F3041}"/>
              </a:ext>
            </a:extLst>
          </p:cNvPr>
          <p:cNvGraphicFramePr/>
          <p:nvPr>
            <p:extLst>
              <p:ext uri="{D42A27DB-BD31-4B8C-83A1-F6EECF244321}">
                <p14:modId xmlns:p14="http://schemas.microsoft.com/office/powerpoint/2010/main" val="4061842449"/>
              </p:ext>
            </p:extLst>
          </p:nvPr>
        </p:nvGraphicFramePr>
        <p:xfrm>
          <a:off x="838200" y="373834"/>
          <a:ext cx="10515600" cy="132556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2335325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26936">
              <a:srgbClr val="DBE4F3"/>
            </a:gs>
            <a:gs pos="9000">
              <a:schemeClr val="accent1">
                <a:lumMod val="5000"/>
                <a:lumOff val="95000"/>
              </a:schemeClr>
            </a:gs>
            <a:gs pos="74000">
              <a:schemeClr val="accent1">
                <a:lumMod val="45000"/>
                <a:lumOff val="55000"/>
              </a:schemeClr>
            </a:gs>
            <a:gs pos="100000">
              <a:schemeClr val="accent1">
                <a:alpha val="71000"/>
                <a:lumMod val="19000"/>
                <a:lumOff val="81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6650333D-EDE6-4170-9C09-629A9FFE2147}"/>
              </a:ext>
            </a:extLst>
          </p:cNvPr>
          <p:cNvGraphicFramePr/>
          <p:nvPr>
            <p:extLst/>
          </p:nvPr>
        </p:nvGraphicFramePr>
        <p:xfrm>
          <a:off x="838200" y="365126"/>
          <a:ext cx="10515600" cy="11493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Symbol zastępczy zawartości 4">
            <a:extLst>
              <a:ext uri="{FF2B5EF4-FFF2-40B4-BE49-F238E27FC236}">
                <a16:creationId xmlns:a16="http://schemas.microsoft.com/office/drawing/2014/main" id="{23BB0369-229F-4716-8FDA-9B4B69D38A14}"/>
              </a:ext>
            </a:extLst>
          </p:cNvPr>
          <p:cNvGraphicFramePr>
            <a:graphicFrameLocks noGrp="1"/>
          </p:cNvGraphicFramePr>
          <p:nvPr>
            <p:ph idx="1"/>
            <p:extLst>
              <p:ext uri="{D42A27DB-BD31-4B8C-83A1-F6EECF244321}">
                <p14:modId xmlns:p14="http://schemas.microsoft.com/office/powerpoint/2010/main" val="401555205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655269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26936">
              <a:srgbClr val="DBE4F3"/>
            </a:gs>
            <a:gs pos="9000">
              <a:schemeClr val="accent1">
                <a:lumMod val="5000"/>
                <a:lumOff val="95000"/>
              </a:schemeClr>
            </a:gs>
            <a:gs pos="74000">
              <a:schemeClr val="accent1">
                <a:lumMod val="45000"/>
                <a:lumOff val="55000"/>
              </a:schemeClr>
            </a:gs>
            <a:gs pos="100000">
              <a:schemeClr val="accent1">
                <a:alpha val="71000"/>
                <a:lumMod val="19000"/>
                <a:lumOff val="81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8" name="Diagram 7">
            <a:extLst>
              <a:ext uri="{FF2B5EF4-FFF2-40B4-BE49-F238E27FC236}">
                <a16:creationId xmlns:a16="http://schemas.microsoft.com/office/drawing/2014/main" id="{487F04DE-9F42-46EC-8FFB-40E5FEAFB663}"/>
              </a:ext>
            </a:extLst>
          </p:cNvPr>
          <p:cNvGraphicFramePr/>
          <p:nvPr>
            <p:extLst>
              <p:ext uri="{D42A27DB-BD31-4B8C-83A1-F6EECF244321}">
                <p14:modId xmlns:p14="http://schemas.microsoft.com/office/powerpoint/2010/main" val="2191301366"/>
              </p:ext>
            </p:extLst>
          </p:nvPr>
        </p:nvGraphicFramePr>
        <p:xfrm>
          <a:off x="838200" y="365125"/>
          <a:ext cx="10515600" cy="13255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Symbol zastępczy zawartości 6">
            <a:extLst>
              <a:ext uri="{FF2B5EF4-FFF2-40B4-BE49-F238E27FC236}">
                <a16:creationId xmlns:a16="http://schemas.microsoft.com/office/drawing/2014/main" id="{213D465A-345D-4BA6-8EC7-4DC13AEAAD55}"/>
              </a:ext>
            </a:extLst>
          </p:cNvPr>
          <p:cNvGraphicFramePr>
            <a:graphicFrameLocks noGrp="1"/>
          </p:cNvGraphicFramePr>
          <p:nvPr>
            <p:ph idx="1"/>
            <p:extLst>
              <p:ext uri="{D42A27DB-BD31-4B8C-83A1-F6EECF244321}">
                <p14:modId xmlns:p14="http://schemas.microsoft.com/office/powerpoint/2010/main" val="35373961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1777055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66000">
              <a:schemeClr val="accent1">
                <a:lumMod val="45000"/>
                <a:lumOff val="55000"/>
              </a:schemeClr>
            </a:gs>
            <a:gs pos="68000">
              <a:schemeClr val="accent1">
                <a:lumMod val="45000"/>
                <a:lumOff val="55000"/>
              </a:schemeClr>
            </a:gs>
            <a:gs pos="100000">
              <a:schemeClr val="accent1">
                <a:lumMod val="30000"/>
                <a:lumOff val="70000"/>
              </a:schemeClr>
            </a:gs>
          </a:gsLst>
          <a:lin ang="0" scaled="1"/>
          <a:tileRect/>
        </a:gradFill>
        <a:effectLst/>
      </p:bgPr>
    </p:bg>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DEC9587F-2D02-44E2-BEAB-261D12B8B215}"/>
              </a:ext>
            </a:extLst>
          </p:cNvPr>
          <p:cNvGraphicFramePr/>
          <p:nvPr>
            <p:extLst>
              <p:ext uri="{D42A27DB-BD31-4B8C-83A1-F6EECF244321}">
                <p14:modId xmlns:p14="http://schemas.microsoft.com/office/powerpoint/2010/main" val="232342944"/>
              </p:ext>
            </p:extLst>
          </p:nvPr>
        </p:nvGraphicFramePr>
        <p:xfrm>
          <a:off x="936522" y="48582"/>
          <a:ext cx="10515600" cy="10819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 name="Symbol zastępczy tekstu 14">
            <a:extLst>
              <a:ext uri="{FF2B5EF4-FFF2-40B4-BE49-F238E27FC236}">
                <a16:creationId xmlns:a16="http://schemas.microsoft.com/office/drawing/2014/main" id="{C3D8DA94-9AD2-462A-93E9-0E2D64A73DCC}"/>
              </a:ext>
            </a:extLst>
          </p:cNvPr>
          <p:cNvSpPr>
            <a:spLocks noGrp="1"/>
          </p:cNvSpPr>
          <p:nvPr>
            <p:ph type="body" sz="half" idx="4294967295"/>
          </p:nvPr>
        </p:nvSpPr>
        <p:spPr>
          <a:xfrm>
            <a:off x="0" y="1976438"/>
            <a:ext cx="3587750" cy="4335462"/>
          </a:xfrm>
        </p:spPr>
        <p:txBody>
          <a:bodyPr>
            <a:normAutofit fontScale="55000" lnSpcReduction="20000"/>
          </a:bodyPr>
          <a:lstStyle/>
          <a:p>
            <a:pPr marL="285750" indent="-285750" algn="just">
              <a:lnSpc>
                <a:spcPct val="120000"/>
              </a:lnSpc>
            </a:pPr>
            <a:r>
              <a:rPr lang="pl-PL" b="1" dirty="0"/>
              <a:t>49,9% zarejestrowanych bezrobotnych posiada wykształcenie zawodowe i poniżej </a:t>
            </a:r>
          </a:p>
          <a:p>
            <a:pPr marL="285750" indent="-285750" algn="just">
              <a:lnSpc>
                <a:spcPct val="120000"/>
              </a:lnSpc>
            </a:pPr>
            <a:r>
              <a:rPr lang="pl-PL" b="1" dirty="0"/>
              <a:t>Ponad połowa bezrobotnych deklarujących wykształcenie zasadnicze i poniżej (51,6%) pozostaje bez pracy powyżej 12 miesięcy. Natomiast w grupie bezrobotnych z wykształceniem wyższym odsetek ten wynosi 35,1%.  </a:t>
            </a:r>
          </a:p>
          <a:p>
            <a:pPr marL="285750" indent="-285750" algn="just">
              <a:lnSpc>
                <a:spcPct val="120000"/>
              </a:lnSpc>
            </a:pPr>
            <a:r>
              <a:rPr lang="pl-PL" b="1" dirty="0"/>
              <a:t>Wykształcenie wyższe posiada 14,3% zarejestrowanych w PUP w Koninie.  Największy odsetek bezrobotnych z wykształceniem wyższym występuje wśród bezrobotnych kobiet oraz bezrobotnych do 30 roku życia.</a:t>
            </a:r>
          </a:p>
          <a:p>
            <a:pPr marL="285750" indent="-285750">
              <a:lnSpc>
                <a:spcPct val="120000"/>
              </a:lnSpc>
              <a:buFont typeface="Arial" panose="020B0604020202020204" pitchFamily="34" charset="0"/>
              <a:buChar char="•"/>
            </a:pPr>
            <a:endParaRPr lang="pl-PL" dirty="0"/>
          </a:p>
        </p:txBody>
      </p:sp>
      <p:graphicFrame>
        <p:nvGraphicFramePr>
          <p:cNvPr id="9" name="Wykres 8">
            <a:extLst>
              <a:ext uri="{FF2B5EF4-FFF2-40B4-BE49-F238E27FC236}">
                <a16:creationId xmlns:a16="http://schemas.microsoft.com/office/drawing/2014/main" id="{6D419ADC-D320-48C0-92D6-0EA0BB52E2FC}"/>
              </a:ext>
            </a:extLst>
          </p:cNvPr>
          <p:cNvGraphicFramePr/>
          <p:nvPr>
            <p:extLst>
              <p:ext uri="{D42A27DB-BD31-4B8C-83A1-F6EECF244321}">
                <p14:modId xmlns:p14="http://schemas.microsoft.com/office/powerpoint/2010/main" val="4031924877"/>
              </p:ext>
            </p:extLst>
          </p:nvPr>
        </p:nvGraphicFramePr>
        <p:xfrm>
          <a:off x="3991897" y="1366684"/>
          <a:ext cx="8121726" cy="5491315"/>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16481182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3589B3D4-9B44-42A1-8CA6-7E6F46D835BD}"/>
              </a:ext>
            </a:extLst>
          </p:cNvPr>
          <p:cNvGraphicFramePr/>
          <p:nvPr>
            <p:extLst>
              <p:ext uri="{D42A27DB-BD31-4B8C-83A1-F6EECF244321}">
                <p14:modId xmlns:p14="http://schemas.microsoft.com/office/powerpoint/2010/main" val="3038811079"/>
              </p:ext>
            </p:extLst>
          </p:nvPr>
        </p:nvGraphicFramePr>
        <p:xfrm>
          <a:off x="2504982" y="167929"/>
          <a:ext cx="7182035" cy="14339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Prostokąt: zaokrąglone rogi 5">
            <a:extLst>
              <a:ext uri="{FF2B5EF4-FFF2-40B4-BE49-F238E27FC236}">
                <a16:creationId xmlns:a16="http://schemas.microsoft.com/office/drawing/2014/main" id="{4C6CC490-9B1A-4DAC-8F4C-52FC12DF7BE4}"/>
              </a:ext>
            </a:extLst>
          </p:cNvPr>
          <p:cNvSpPr/>
          <p:nvPr/>
        </p:nvSpPr>
        <p:spPr>
          <a:xfrm>
            <a:off x="541962" y="2053087"/>
            <a:ext cx="10901039" cy="378297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Arial" panose="020B0604020202020204" pitchFamily="34" charset="0"/>
              <a:buChar char="•"/>
            </a:pPr>
            <a:r>
              <a:rPr lang="pl-PL" dirty="0">
                <a:solidFill>
                  <a:schemeClr val="tx1"/>
                </a:solidFill>
              </a:rPr>
              <a:t>Ofertę pracy można zgłosić </a:t>
            </a:r>
            <a:r>
              <a:rPr lang="pl-PL" b="1" dirty="0">
                <a:solidFill>
                  <a:schemeClr val="tx1"/>
                </a:solidFill>
              </a:rPr>
              <a:t>tylko w jednym</a:t>
            </a:r>
            <a:r>
              <a:rPr lang="pl-PL" dirty="0">
                <a:solidFill>
                  <a:schemeClr val="tx1"/>
                </a:solidFill>
              </a:rPr>
              <a:t> wybranym przez siebie powiatowym urzędzie pracy, </a:t>
            </a:r>
          </a:p>
          <a:p>
            <a:pPr marL="285750" indent="-285750" algn="just">
              <a:buFont typeface="Arial" panose="020B0604020202020204" pitchFamily="34" charset="0"/>
              <a:buChar char="•"/>
            </a:pPr>
            <a:r>
              <a:rPr lang="pl-PL" dirty="0">
                <a:solidFill>
                  <a:schemeClr val="tx1"/>
                </a:solidFill>
              </a:rPr>
              <a:t>Aby zgłosić ofertę należy:</a:t>
            </a:r>
          </a:p>
          <a:p>
            <a:pPr algn="just"/>
            <a:r>
              <a:rPr lang="pl-PL" dirty="0">
                <a:solidFill>
                  <a:schemeClr val="tx1"/>
                </a:solidFill>
              </a:rPr>
              <a:t>      - wypełnić  </a:t>
            </a:r>
            <a:r>
              <a:rPr lang="pl-PL" b="1" i="1" u="sng" dirty="0">
                <a:solidFill>
                  <a:schemeClr val="tx1"/>
                </a:solidFill>
                <a:hlinkClick r:id="rId7" tooltip="Otwarcie w nowym oknie">
                  <a:extLst>
                    <a:ext uri="{A12FA001-AC4F-418D-AE19-62706E023703}">
                      <ahyp:hlinkClr xmlns:ahyp="http://schemas.microsoft.com/office/drawing/2018/hyperlinkcolor" val="tx"/>
                    </a:ext>
                  </a:extLst>
                </a:hlinkClick>
              </a:rPr>
              <a:t>e-formularz</a:t>
            </a:r>
            <a:r>
              <a:rPr lang="pl-PL" b="1" u="sng" dirty="0">
                <a:solidFill>
                  <a:schemeClr val="tx1"/>
                </a:solidFill>
                <a:hlinkClick r:id="rId8" tooltip="Otwarcie w nowym oknie">
                  <a:extLst>
                    <a:ext uri="{A12FA001-AC4F-418D-AE19-62706E023703}">
                      <ahyp:hlinkClr xmlns:ahyp="http://schemas.microsoft.com/office/drawing/2018/hyperlinkcolor" val="tx"/>
                    </a:ext>
                  </a:extLst>
                </a:hlinkClick>
              </a:rPr>
              <a:t> </a:t>
            </a:r>
            <a:r>
              <a:rPr lang="pl-PL" b="1" dirty="0">
                <a:solidFill>
                  <a:schemeClr val="tx1"/>
                </a:solidFill>
              </a:rPr>
              <a:t> </a:t>
            </a:r>
            <a:r>
              <a:rPr lang="pl-PL" dirty="0">
                <a:solidFill>
                  <a:schemeClr val="tx1"/>
                </a:solidFill>
              </a:rPr>
              <a:t>oferty pracy udostępniony na stronie </a:t>
            </a:r>
            <a:r>
              <a:rPr lang="pl-PL" b="1" u="sng" dirty="0">
                <a:solidFill>
                  <a:schemeClr val="tx1"/>
                </a:solidFill>
                <a:hlinkClick r:id="rId9" tooltip="Otwarcie w nowym oknie">
                  <a:extLst>
                    <a:ext uri="{A12FA001-AC4F-418D-AE19-62706E023703}">
                      <ahyp:hlinkClr xmlns:ahyp="http://schemas.microsoft.com/office/drawing/2018/hyperlinkcolor" val="tx"/>
                    </a:ext>
                  </a:extLst>
                </a:hlinkClick>
              </a:rPr>
              <a:t>praca.gov.pl</a:t>
            </a:r>
            <a:r>
              <a:rPr lang="pl-PL" dirty="0">
                <a:solidFill>
                  <a:schemeClr val="tx1"/>
                </a:solidFill>
              </a:rPr>
              <a:t>, który po wypełnieniu jest   </a:t>
            </a:r>
          </a:p>
          <a:p>
            <a:pPr algn="just"/>
            <a:r>
              <a:rPr lang="pl-PL" dirty="0">
                <a:solidFill>
                  <a:schemeClr val="tx1"/>
                </a:solidFill>
              </a:rPr>
              <a:t>        automatycznie przekazywany do wskazanego urzędu pracy; </a:t>
            </a:r>
          </a:p>
          <a:p>
            <a:pPr algn="just"/>
            <a:r>
              <a:rPr lang="pl-PL" dirty="0">
                <a:solidFill>
                  <a:schemeClr val="tx1"/>
                </a:solidFill>
              </a:rPr>
              <a:t>      - formularz w wersji papierowej jest dostępny w urzędzie pracy, po wypełnieniu można go osobiście </a:t>
            </a:r>
          </a:p>
          <a:p>
            <a:pPr algn="just"/>
            <a:r>
              <a:rPr lang="pl-PL" dirty="0">
                <a:solidFill>
                  <a:schemeClr val="tx1"/>
                </a:solidFill>
              </a:rPr>
              <a:t>        złożyć  w urzędzie lub przesłać faksem czy pocztą tradycyjną; </a:t>
            </a:r>
          </a:p>
          <a:p>
            <a:pPr marL="285750" indent="-285750" algn="just">
              <a:buFont typeface="Arial" panose="020B0604020202020204" pitchFamily="34" charset="0"/>
              <a:buChar char="•"/>
            </a:pPr>
            <a:r>
              <a:rPr lang="pl-PL" dirty="0">
                <a:solidFill>
                  <a:schemeClr val="tx1"/>
                </a:solidFill>
              </a:rPr>
              <a:t>Dokonując zgłoszenia oferty pracy w powiatowym urzędzie pracy należy podać informacje dotyczące firmy, zgłaszanego miejsca pracy, oczekiwań wobec kandydatów oraz sposobu, w który urząd będzie realizował ofertę.</a:t>
            </a:r>
          </a:p>
        </p:txBody>
      </p:sp>
    </p:spTree>
    <p:extLst>
      <p:ext uri="{BB962C8B-B14F-4D97-AF65-F5344CB8AC3E}">
        <p14:creationId xmlns:p14="http://schemas.microsoft.com/office/powerpoint/2010/main" val="9858499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tileRect/>
        </a:gradFill>
        <a:effectLst/>
      </p:bgPr>
    </p:bg>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3AD1F500-5F03-4BD3-A85B-BE3BFDC434FC}"/>
              </a:ext>
            </a:extLst>
          </p:cNvPr>
          <p:cNvGraphicFramePr/>
          <p:nvPr>
            <p:extLst>
              <p:ext uri="{D42A27DB-BD31-4B8C-83A1-F6EECF244321}">
                <p14:modId xmlns:p14="http://schemas.microsoft.com/office/powerpoint/2010/main" val="700814207"/>
              </p:ext>
            </p:extLst>
          </p:nvPr>
        </p:nvGraphicFramePr>
        <p:xfrm>
          <a:off x="838200" y="0"/>
          <a:ext cx="10515600" cy="13255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Symbol zastępczy zawartości 9">
            <a:extLst>
              <a:ext uri="{FF2B5EF4-FFF2-40B4-BE49-F238E27FC236}">
                <a16:creationId xmlns:a16="http://schemas.microsoft.com/office/drawing/2014/main" id="{3248302A-2EF7-4530-905C-B4B6DBC683A9}"/>
              </a:ext>
            </a:extLst>
          </p:cNvPr>
          <p:cNvSpPr>
            <a:spLocks noGrp="1"/>
          </p:cNvSpPr>
          <p:nvPr>
            <p:ph sz="half" idx="4294967295"/>
          </p:nvPr>
        </p:nvSpPr>
        <p:spPr>
          <a:xfrm>
            <a:off x="9393238" y="2103438"/>
            <a:ext cx="2798762" cy="3938587"/>
          </a:xfrm>
        </p:spPr>
        <p:txBody>
          <a:bodyPr>
            <a:normAutofit/>
          </a:bodyPr>
          <a:lstStyle/>
          <a:p>
            <a:pPr marL="0" indent="0">
              <a:buNone/>
            </a:pPr>
            <a:r>
              <a:rPr lang="pl-PL" sz="1800" b="1" dirty="0"/>
              <a:t>Na konińskim rynku pracy już od kilku lat widoczna jest przewaga osób bezrobotnych w wieku 25 – 44 lata. </a:t>
            </a:r>
          </a:p>
          <a:p>
            <a:pPr marL="0" indent="0">
              <a:buNone/>
            </a:pPr>
            <a:r>
              <a:rPr lang="pl-PL" sz="1800" b="1" dirty="0"/>
              <a:t>W całej populacji osoby z tego przedziału wiekowego w końcu maja 2022r. stanowią 55,8% ogółu bezrobotnych .</a:t>
            </a:r>
          </a:p>
          <a:p>
            <a:pPr marL="0" indent="0">
              <a:buNone/>
            </a:pPr>
            <a:endParaRPr lang="pl-PL" sz="1800" dirty="0"/>
          </a:p>
          <a:p>
            <a:endParaRPr lang="pl-PL" dirty="0"/>
          </a:p>
        </p:txBody>
      </p:sp>
      <p:graphicFrame>
        <p:nvGraphicFramePr>
          <p:cNvPr id="4" name="Wykres 3">
            <a:extLst>
              <a:ext uri="{FF2B5EF4-FFF2-40B4-BE49-F238E27FC236}">
                <a16:creationId xmlns:a16="http://schemas.microsoft.com/office/drawing/2014/main" id="{859410F1-32ED-4F68-9C38-83C5FB991F5E}"/>
              </a:ext>
            </a:extLst>
          </p:cNvPr>
          <p:cNvGraphicFramePr/>
          <p:nvPr>
            <p:extLst>
              <p:ext uri="{D42A27DB-BD31-4B8C-83A1-F6EECF244321}">
                <p14:modId xmlns:p14="http://schemas.microsoft.com/office/powerpoint/2010/main" val="947222167"/>
              </p:ext>
            </p:extLst>
          </p:nvPr>
        </p:nvGraphicFramePr>
        <p:xfrm>
          <a:off x="1410154" y="1439333"/>
          <a:ext cx="7795648" cy="5040125"/>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10186413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gradFill>
        <a:effectLst/>
      </p:bgPr>
    </p:bg>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A30F1126-DE20-4693-B27D-2E9500BA8C60}"/>
              </a:ext>
            </a:extLst>
          </p:cNvPr>
          <p:cNvGraphicFramePr/>
          <p:nvPr>
            <p:extLst>
              <p:ext uri="{D42A27DB-BD31-4B8C-83A1-F6EECF244321}">
                <p14:modId xmlns:p14="http://schemas.microsoft.com/office/powerpoint/2010/main" val="2468355742"/>
              </p:ext>
            </p:extLst>
          </p:nvPr>
        </p:nvGraphicFramePr>
        <p:xfrm>
          <a:off x="838200" y="365126"/>
          <a:ext cx="10515600" cy="890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ytuł 6">
            <a:extLst>
              <a:ext uri="{FF2B5EF4-FFF2-40B4-BE49-F238E27FC236}">
                <a16:creationId xmlns:a16="http://schemas.microsoft.com/office/drawing/2014/main" id="{83D43F48-1126-4351-935E-BCFF3BA2E6F2}"/>
              </a:ext>
            </a:extLst>
          </p:cNvPr>
          <p:cNvSpPr>
            <a:spLocks noGrp="1"/>
          </p:cNvSpPr>
          <p:nvPr>
            <p:ph type="title"/>
          </p:nvPr>
        </p:nvSpPr>
        <p:spPr>
          <a:xfrm>
            <a:off x="838200" y="100484"/>
            <a:ext cx="10515600" cy="1155561"/>
          </a:xfrm>
          <a:gradFill>
            <a:gsLst>
              <a:gs pos="0">
                <a:schemeClr val="bg1">
                  <a:lumMod val="65000"/>
                </a:schemeClr>
              </a:gs>
              <a:gs pos="87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r>
              <a:rPr lang="pl-PL" dirty="0"/>
              <a:t>                </a:t>
            </a:r>
            <a:r>
              <a:rPr lang="pl-PL" b="1" dirty="0"/>
              <a:t>Bezrobotni wg stażu pracy</a:t>
            </a:r>
          </a:p>
        </p:txBody>
      </p:sp>
      <p:graphicFrame>
        <p:nvGraphicFramePr>
          <p:cNvPr id="10" name="Symbol zastępczy zawartości 9">
            <a:extLst>
              <a:ext uri="{FF2B5EF4-FFF2-40B4-BE49-F238E27FC236}">
                <a16:creationId xmlns:a16="http://schemas.microsoft.com/office/drawing/2014/main" id="{19EE2930-EC29-4C4E-8319-0710362F2D71}"/>
              </a:ext>
            </a:extLst>
          </p:cNvPr>
          <p:cNvGraphicFramePr>
            <a:graphicFrameLocks noGrp="1"/>
          </p:cNvGraphicFramePr>
          <p:nvPr>
            <p:ph sz="half" idx="1"/>
            <p:extLst>
              <p:ext uri="{D42A27DB-BD31-4B8C-83A1-F6EECF244321}">
                <p14:modId xmlns:p14="http://schemas.microsoft.com/office/powerpoint/2010/main" val="214605966"/>
              </p:ext>
            </p:extLst>
          </p:nvPr>
        </p:nvGraphicFramePr>
        <p:xfrm>
          <a:off x="838199" y="1825625"/>
          <a:ext cx="7252063" cy="4351338"/>
        </p:xfrm>
        <a:graphic>
          <a:graphicData uri="http://schemas.openxmlformats.org/drawingml/2006/chart">
            <c:chart xmlns:c="http://schemas.openxmlformats.org/drawingml/2006/chart" xmlns:r="http://schemas.openxmlformats.org/officeDocument/2006/relationships" r:id="rId7"/>
          </a:graphicData>
        </a:graphic>
      </p:graphicFrame>
      <p:sp>
        <p:nvSpPr>
          <p:cNvPr id="24" name="Symbol zastępczy zawartości 23">
            <a:extLst>
              <a:ext uri="{FF2B5EF4-FFF2-40B4-BE49-F238E27FC236}">
                <a16:creationId xmlns:a16="http://schemas.microsoft.com/office/drawing/2014/main" id="{80105C14-39B8-4D8D-BAF5-7097E852FA0F}"/>
              </a:ext>
            </a:extLst>
          </p:cNvPr>
          <p:cNvSpPr>
            <a:spLocks noGrp="1"/>
          </p:cNvSpPr>
          <p:nvPr>
            <p:ph sz="half" idx="2"/>
          </p:nvPr>
        </p:nvSpPr>
        <p:spPr>
          <a:xfrm>
            <a:off x="8662220" y="1825625"/>
            <a:ext cx="2819400" cy="3454298"/>
          </a:xfrm>
          <a:blipFill>
            <a:blip r:embed="rId8">
              <a:alphaModFix amt="52000"/>
              <a:duotone>
                <a:schemeClr val="bg2">
                  <a:shade val="45000"/>
                  <a:satMod val="135000"/>
                </a:schemeClr>
                <a:prstClr val="white"/>
              </a:duotone>
            </a:blip>
            <a:tile tx="0" ty="0" sx="100000" sy="100000" flip="none" algn="tl"/>
          </a:blipFill>
          <a:ln cap="rnd">
            <a:gradFill>
              <a:gsLst>
                <a:gs pos="0">
                  <a:schemeClr val="accent1">
                    <a:lumMod val="9000"/>
                    <a:lumOff val="91000"/>
                  </a:schemeClr>
                </a:gs>
                <a:gs pos="0">
                  <a:schemeClr val="accent1">
                    <a:lumMod val="45000"/>
                    <a:lumOff val="55000"/>
                  </a:schemeClr>
                </a:gs>
                <a:gs pos="0">
                  <a:schemeClr val="bg1"/>
                </a:gs>
                <a:gs pos="100000">
                  <a:schemeClr val="accent1">
                    <a:lumMod val="30000"/>
                    <a:lumOff val="70000"/>
                  </a:schemeClr>
                </a:gs>
              </a:gsLst>
              <a:lin ang="5400000" scaled="1"/>
            </a:gradFill>
          </a:ln>
          <a:effectLst>
            <a:outerShdw blurRad="50800" dist="50800" dir="5400000" algn="ctr" rotWithShape="0">
              <a:schemeClr val="bg1">
                <a:lumMod val="85000"/>
              </a:schemeClr>
            </a:outerShdw>
          </a:effectLst>
        </p:spPr>
        <p:txBody>
          <a:bodyPr>
            <a:normAutofit/>
          </a:bodyPr>
          <a:lstStyle/>
          <a:p>
            <a:pPr marL="0" indent="0" algn="ctr">
              <a:buNone/>
            </a:pPr>
            <a:r>
              <a:rPr lang="pl-PL" sz="2000" b="1" dirty="0"/>
              <a:t>W końcu maja 2022r. na terenie powiatu konińskiego i miasta Konina największą grupę stanowiły osoby posiadające staż pracy ogółem od 1 do 5 lat – 29,1% . Najmniej liczną grupą bezrobotnych były osoby posiadające staż pracy 30 lat i więcej – 2,2%.</a:t>
            </a:r>
          </a:p>
          <a:p>
            <a:pPr marL="0" indent="0">
              <a:buNone/>
            </a:pPr>
            <a:endParaRPr lang="pl-PL" dirty="0"/>
          </a:p>
        </p:txBody>
      </p:sp>
    </p:spTree>
    <p:extLst>
      <p:ext uri="{BB962C8B-B14F-4D97-AF65-F5344CB8AC3E}">
        <p14:creationId xmlns:p14="http://schemas.microsoft.com/office/powerpoint/2010/main" val="41970790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17BDEA15-611B-45CD-95F3-36BE2FE9DC54}"/>
              </a:ext>
            </a:extLst>
          </p:cNvPr>
          <p:cNvGraphicFramePr/>
          <p:nvPr>
            <p:extLst/>
          </p:nvPr>
        </p:nvGraphicFramePr>
        <p:xfrm>
          <a:off x="838200" y="365125"/>
          <a:ext cx="10515600" cy="10998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 name="Symbol zastępczy zawartości 1">
            <a:extLst>
              <a:ext uri="{FF2B5EF4-FFF2-40B4-BE49-F238E27FC236}">
                <a16:creationId xmlns:a16="http://schemas.microsoft.com/office/drawing/2014/main" id="{CF9AB161-8690-41AD-B4F1-19F39B53257D}"/>
              </a:ext>
            </a:extLst>
          </p:cNvPr>
          <p:cNvGraphicFramePr>
            <a:graphicFrameLocks noGrp="1"/>
          </p:cNvGraphicFramePr>
          <p:nvPr>
            <p:ph idx="1"/>
            <p:extLst/>
          </p:nvPr>
        </p:nvGraphicFramePr>
        <p:xfrm>
          <a:off x="838200" y="1825625"/>
          <a:ext cx="10515600" cy="466725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3658137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40000"/>
                <a:lumOff val="6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gradFill>
        <a:effectLst/>
      </p:bgPr>
    </p:bg>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38690BC3-D88F-45ED-A933-48E9D118BD57}"/>
              </a:ext>
            </a:extLst>
          </p:cNvPr>
          <p:cNvGraphicFramePr/>
          <p:nvPr>
            <p:extLst>
              <p:ext uri="{D42A27DB-BD31-4B8C-83A1-F6EECF244321}">
                <p14:modId xmlns:p14="http://schemas.microsoft.com/office/powerpoint/2010/main" val="2344039320"/>
              </p:ext>
            </p:extLst>
          </p:nvPr>
        </p:nvGraphicFramePr>
        <p:xfrm>
          <a:off x="838200" y="365126"/>
          <a:ext cx="10515600" cy="11195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ymbol zastępczy zawartości 2">
            <a:extLst>
              <a:ext uri="{FF2B5EF4-FFF2-40B4-BE49-F238E27FC236}">
                <a16:creationId xmlns:a16="http://schemas.microsoft.com/office/drawing/2014/main" id="{4FBE55F1-1A32-4D4F-B41C-A61A6B136A0C}"/>
              </a:ext>
            </a:extLst>
          </p:cNvPr>
          <p:cNvSpPr>
            <a:spLocks noGrp="1"/>
          </p:cNvSpPr>
          <p:nvPr>
            <p:ph idx="1"/>
          </p:nvPr>
        </p:nvSpPr>
        <p:spPr>
          <a:xfrm>
            <a:off x="838200" y="1602658"/>
            <a:ext cx="10515600" cy="4890216"/>
          </a:xfrm>
          <a:noFill/>
        </p:spPr>
        <p:txBody>
          <a:bodyPr>
            <a:normAutofit fontScale="70000" lnSpcReduction="20000"/>
          </a:bodyPr>
          <a:lstStyle/>
          <a:p>
            <a:pPr marL="0" indent="0">
              <a:buNone/>
            </a:pPr>
            <a:r>
              <a:rPr lang="pl-PL" dirty="0"/>
              <a:t>Na koniec maja 2022r. Zarejestrowanych było </a:t>
            </a:r>
            <a:r>
              <a:rPr lang="pl-PL" b="1" dirty="0"/>
              <a:t>113 obywateli Ukrainy</a:t>
            </a:r>
            <a:r>
              <a:rPr lang="pl-PL" dirty="0"/>
              <a:t>.</a:t>
            </a:r>
          </a:p>
          <a:p>
            <a:pPr marL="0" indent="0">
              <a:buNone/>
            </a:pPr>
            <a:r>
              <a:rPr lang="pl-PL" dirty="0"/>
              <a:t>W okresie od 24.02.2022r. do 31.05.2022r. do ewidencji Powiatowego Urzędu Pracy </a:t>
            </a:r>
            <a:r>
              <a:rPr lang="pl-PL" b="1" dirty="0"/>
              <a:t>włączono 149 obywateli Ukrainy.</a:t>
            </a:r>
            <a:endParaRPr lang="pl-PL" dirty="0"/>
          </a:p>
          <a:p>
            <a:pPr marL="0" indent="0">
              <a:buNone/>
            </a:pPr>
            <a:r>
              <a:rPr lang="pl-PL" dirty="0"/>
              <a:t>W okresie od 24.02.2022r. do 31.05.2022r. z ewidencji PUP w Koninie </a:t>
            </a:r>
            <a:r>
              <a:rPr lang="pl-PL" b="1" dirty="0"/>
              <a:t>wyłączonych </a:t>
            </a:r>
            <a:r>
              <a:rPr lang="pl-PL" dirty="0"/>
              <a:t>zostało </a:t>
            </a:r>
            <a:r>
              <a:rPr lang="pl-PL" b="1" dirty="0"/>
              <a:t>36 osób.</a:t>
            </a:r>
            <a:endParaRPr lang="pl-PL" dirty="0"/>
          </a:p>
          <a:p>
            <a:pPr marL="0" lvl="0" indent="0">
              <a:buNone/>
            </a:pPr>
            <a:r>
              <a:rPr lang="pl-PL" b="1" u="sng" dirty="0"/>
              <a:t>Aktywizacja zawodowa obywateli Ukrainy</a:t>
            </a:r>
            <a:endParaRPr lang="pl-PL" dirty="0"/>
          </a:p>
          <a:p>
            <a:pPr marL="0" lvl="0" indent="0">
              <a:buNone/>
            </a:pPr>
            <a:r>
              <a:rPr lang="pl-PL" u="sng" dirty="0"/>
              <a:t>Staż</a:t>
            </a:r>
          </a:p>
          <a:p>
            <a:pPr marL="0" indent="0">
              <a:buNone/>
            </a:pPr>
            <a:r>
              <a:rPr lang="pl-PL" dirty="0"/>
              <a:t>- 4 osoby skierowano do odbycia stażu  </a:t>
            </a:r>
          </a:p>
          <a:p>
            <a:pPr marL="0" indent="0">
              <a:buNone/>
            </a:pPr>
            <a:r>
              <a:rPr lang="pl-PL" dirty="0"/>
              <a:t>- 3 osoby oczekują na skierowanie, zostały wskazane we wnioskach</a:t>
            </a:r>
          </a:p>
          <a:p>
            <a:pPr marL="0" lvl="0" indent="0">
              <a:buNone/>
            </a:pPr>
            <a:r>
              <a:rPr lang="pl-PL" u="sng" dirty="0"/>
              <a:t>Szkolenia</a:t>
            </a:r>
          </a:p>
          <a:p>
            <a:pPr marL="0" indent="0">
              <a:buNone/>
            </a:pPr>
            <a:r>
              <a:rPr lang="pl-PL" dirty="0"/>
              <a:t>- 1 osoba złożyła wniosek na szkolenie Prawo jazdy – wniosek rozpatrzony pozytywnie</a:t>
            </a:r>
          </a:p>
          <a:p>
            <a:pPr marL="0" lvl="0" indent="0">
              <a:buNone/>
            </a:pPr>
            <a:r>
              <a:rPr lang="pl-PL" u="sng" dirty="0"/>
              <a:t>Roboty publiczne</a:t>
            </a:r>
          </a:p>
          <a:p>
            <a:pPr marL="0" indent="0">
              <a:buNone/>
            </a:pPr>
            <a:r>
              <a:rPr lang="pl-PL" dirty="0"/>
              <a:t>- 4 osoby rozpoczynają roboty publiczne od 1 czerwca </a:t>
            </a:r>
            <a:r>
              <a:rPr lang="pl-PL" dirty="0" err="1"/>
              <a:t>br</a:t>
            </a:r>
            <a:r>
              <a:rPr lang="pl-PL" dirty="0"/>
              <a:t>, z czego 1 osoba na terenie Konina, 1 osoba w gminie Skulsk oraz 2 osoby w gminie Sompolno </a:t>
            </a:r>
          </a:p>
          <a:p>
            <a:pPr marL="0" lvl="0" indent="0">
              <a:buNone/>
            </a:pPr>
            <a:r>
              <a:rPr lang="pl-PL" u="sng" dirty="0"/>
              <a:t>Refundacja kosztów wyposażenia nowego stanowiska pracy</a:t>
            </a:r>
          </a:p>
          <a:p>
            <a:pPr marL="0" indent="0">
              <a:buNone/>
            </a:pPr>
            <a:r>
              <a:rPr lang="pl-PL" dirty="0"/>
              <a:t>- 1 osoba została skierowana do pracy w ramach dofinansowania (w maju br.)</a:t>
            </a:r>
          </a:p>
          <a:p>
            <a:endParaRPr lang="pl-PL" dirty="0"/>
          </a:p>
          <a:p>
            <a:endParaRPr lang="pl-PL" dirty="0"/>
          </a:p>
          <a:p>
            <a:endParaRPr lang="pl-PL" dirty="0"/>
          </a:p>
          <a:p>
            <a:endParaRPr lang="pl-PL" dirty="0"/>
          </a:p>
        </p:txBody>
      </p:sp>
    </p:spTree>
    <p:extLst>
      <p:ext uri="{BB962C8B-B14F-4D97-AF65-F5344CB8AC3E}">
        <p14:creationId xmlns:p14="http://schemas.microsoft.com/office/powerpoint/2010/main" val="24221759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40000"/>
                <a:lumOff val="6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gradFill>
        <a:effectLst/>
      </p:bgPr>
    </p:bg>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36F2F2B5-81A4-4045-9754-937A80859A28}"/>
              </a:ext>
            </a:extLst>
          </p:cNvPr>
          <p:cNvGraphicFramePr/>
          <p:nvPr>
            <p:extLst>
              <p:ext uri="{D42A27DB-BD31-4B8C-83A1-F6EECF244321}">
                <p14:modId xmlns:p14="http://schemas.microsoft.com/office/powerpoint/2010/main" val="2146087759"/>
              </p:ext>
            </p:extLst>
          </p:nvPr>
        </p:nvGraphicFramePr>
        <p:xfrm>
          <a:off x="838200" y="365125"/>
          <a:ext cx="10515600"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ymbol zastępczy zawartości 4">
            <a:extLst>
              <a:ext uri="{FF2B5EF4-FFF2-40B4-BE49-F238E27FC236}">
                <a16:creationId xmlns:a16="http://schemas.microsoft.com/office/drawing/2014/main" id="{1D2A1349-E675-44D4-B294-10AB1D56216B}"/>
              </a:ext>
            </a:extLst>
          </p:cNvPr>
          <p:cNvSpPr>
            <a:spLocks noGrp="1"/>
          </p:cNvSpPr>
          <p:nvPr>
            <p:ph idx="1"/>
          </p:nvPr>
        </p:nvSpPr>
        <p:spPr/>
        <p:txBody>
          <a:bodyPr>
            <a:normAutofit fontScale="92500"/>
          </a:bodyPr>
          <a:lstStyle/>
          <a:p>
            <a:r>
              <a:rPr lang="pl-PL" b="1" dirty="0"/>
              <a:t>Od 15 marca 2022r. do 31 maja 2022r</a:t>
            </a:r>
            <a:r>
              <a:rPr lang="pl-PL" dirty="0"/>
              <a:t>.  do PUP w Koninie wpłynęło </a:t>
            </a:r>
            <a:r>
              <a:rPr lang="pl-PL" b="1" dirty="0"/>
              <a:t>279 zgłoszeń, </a:t>
            </a:r>
            <a:r>
              <a:rPr lang="pl-PL" dirty="0"/>
              <a:t>w ramach których pracę podjęły 192 kobiety oraz 87 mężczyzn.</a:t>
            </a:r>
          </a:p>
          <a:p>
            <a:r>
              <a:rPr lang="pl-PL" dirty="0"/>
              <a:t>146 zgłoszeń wpłynęło z terenu powiatu konińskiego a 133 z terenu miasta Konina.</a:t>
            </a:r>
          </a:p>
          <a:p>
            <a:r>
              <a:rPr lang="pl-PL" dirty="0"/>
              <a:t>Stanowiska pracy wskazywane w oświadczeniach to najczęściej: ekspozytor towarów,  hostessa, kierowca samochodu ciężarowego, konwojent, magazynier, monter konstrukcji stalowych, pokojowa, pomoc kuchenna, pomoc nauczyciela, pomocniczy robotnik polowy, pomocniczy robotnik budowlany, pracownik wykonujący dorywcze prace proste, robotnik pomocniczy, sprzątaczka, sprzedawca, szwaczka, ślusarz.</a:t>
            </a:r>
          </a:p>
          <a:p>
            <a:pPr marL="0" indent="0">
              <a:buNone/>
            </a:pPr>
            <a:endParaRPr lang="pl-PL" dirty="0"/>
          </a:p>
        </p:txBody>
      </p:sp>
    </p:spTree>
    <p:extLst>
      <p:ext uri="{BB962C8B-B14F-4D97-AF65-F5344CB8AC3E}">
        <p14:creationId xmlns:p14="http://schemas.microsoft.com/office/powerpoint/2010/main" val="35964684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ymbol zastępczy zawartości 4">
            <a:extLst>
              <a:ext uri="{FF2B5EF4-FFF2-40B4-BE49-F238E27FC236}">
                <a16:creationId xmlns:a16="http://schemas.microsoft.com/office/drawing/2014/main" id="{5D849BC3-5967-4F1A-A290-AC71FDDDEB0D}"/>
              </a:ext>
            </a:extLst>
          </p:cNvPr>
          <p:cNvSpPr>
            <a:spLocks noGrp="1"/>
          </p:cNvSpPr>
          <p:nvPr>
            <p:ph idx="4294967295"/>
          </p:nvPr>
        </p:nvSpPr>
        <p:spPr>
          <a:xfrm>
            <a:off x="550606" y="550862"/>
            <a:ext cx="10953136" cy="5781111"/>
          </a:xfrm>
          <a:solidFill>
            <a:schemeClr val="accent6">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marL="0" indent="0">
              <a:buNone/>
            </a:pPr>
            <a:endParaRPr lang="pl-PL" dirty="0"/>
          </a:p>
          <a:p>
            <a:pPr marL="0" indent="0" algn="ctr">
              <a:buNone/>
            </a:pPr>
            <a:r>
              <a:rPr lang="pl-PL" sz="4000" b="1" dirty="0"/>
              <a:t>Dziękuję za uwagę!</a:t>
            </a:r>
          </a:p>
        </p:txBody>
      </p:sp>
      <p:pic>
        <p:nvPicPr>
          <p:cNvPr id="7" name="Obraz 6">
            <a:extLst>
              <a:ext uri="{FF2B5EF4-FFF2-40B4-BE49-F238E27FC236}">
                <a16:creationId xmlns:a16="http://schemas.microsoft.com/office/drawing/2014/main" id="{1DCB9B88-DD3A-40F7-8474-463688842B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749" y="1999011"/>
            <a:ext cx="9114502" cy="4049364"/>
          </a:xfrm>
          <a:prstGeom prst="rect">
            <a:avLst/>
          </a:prstGeom>
        </p:spPr>
      </p:pic>
    </p:spTree>
    <p:extLst>
      <p:ext uri="{BB962C8B-B14F-4D97-AF65-F5344CB8AC3E}">
        <p14:creationId xmlns:p14="http://schemas.microsoft.com/office/powerpoint/2010/main" val="4083648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E277A202-15B3-45B6-9731-B3FD43AE69A6}"/>
              </a:ext>
            </a:extLst>
          </p:cNvPr>
          <p:cNvGraphicFramePr/>
          <p:nvPr>
            <p:extLst>
              <p:ext uri="{D42A27DB-BD31-4B8C-83A1-F6EECF244321}">
                <p14:modId xmlns:p14="http://schemas.microsoft.com/office/powerpoint/2010/main" val="1433501881"/>
              </p:ext>
            </p:extLst>
          </p:nvPr>
        </p:nvGraphicFramePr>
        <p:xfrm>
          <a:off x="838200" y="103868"/>
          <a:ext cx="10515600"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Symbol zastępczy zawartości 4">
            <a:extLst>
              <a:ext uri="{FF2B5EF4-FFF2-40B4-BE49-F238E27FC236}">
                <a16:creationId xmlns:a16="http://schemas.microsoft.com/office/drawing/2014/main" id="{335C6137-E27A-476F-ACCB-66433D4A2FE9}"/>
              </a:ext>
            </a:extLst>
          </p:cNvPr>
          <p:cNvGraphicFramePr>
            <a:graphicFrameLocks noGrp="1"/>
          </p:cNvGraphicFramePr>
          <p:nvPr>
            <p:ph idx="1"/>
            <p:extLst>
              <p:ext uri="{D42A27DB-BD31-4B8C-83A1-F6EECF244321}">
                <p14:modId xmlns:p14="http://schemas.microsoft.com/office/powerpoint/2010/main" val="3469680372"/>
              </p:ext>
            </p:extLst>
          </p:nvPr>
        </p:nvGraphicFramePr>
        <p:xfrm>
          <a:off x="677862" y="1576251"/>
          <a:ext cx="10675938" cy="499871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4576151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wal 3">
            <a:extLst>
              <a:ext uri="{FF2B5EF4-FFF2-40B4-BE49-F238E27FC236}">
                <a16:creationId xmlns:a16="http://schemas.microsoft.com/office/drawing/2014/main" id="{C272F14E-A5E0-4186-9CCB-A3FA3168C312}"/>
              </a:ext>
            </a:extLst>
          </p:cNvPr>
          <p:cNvSpPr/>
          <p:nvPr/>
        </p:nvSpPr>
        <p:spPr>
          <a:xfrm>
            <a:off x="1819921" y="418137"/>
            <a:ext cx="7047241" cy="1310720"/>
          </a:xfrm>
          <a:prstGeom prst="ellipse">
            <a:avLst/>
          </a:prstGeom>
          <a:solidFill>
            <a:schemeClr val="accent4">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6000" dirty="0">
                <a:effectLst>
                  <a:outerShdw blurRad="38100" dist="38100" dir="2700000" algn="tl">
                    <a:srgbClr val="000000">
                      <a:alpha val="43137"/>
                    </a:srgbClr>
                  </a:outerShdw>
                </a:effectLst>
              </a:rPr>
              <a:t>Targi pracy</a:t>
            </a:r>
          </a:p>
          <a:p>
            <a:pPr algn="ctr"/>
            <a:endParaRPr lang="pl-PL" dirty="0"/>
          </a:p>
        </p:txBody>
      </p:sp>
      <p:graphicFrame>
        <p:nvGraphicFramePr>
          <p:cNvPr id="2" name="Diagram 1">
            <a:extLst>
              <a:ext uri="{FF2B5EF4-FFF2-40B4-BE49-F238E27FC236}">
                <a16:creationId xmlns:a16="http://schemas.microsoft.com/office/drawing/2014/main" id="{0F2F5824-D50E-4E1B-BD05-DF693A4CE155}"/>
              </a:ext>
            </a:extLst>
          </p:cNvPr>
          <p:cNvGraphicFramePr/>
          <p:nvPr>
            <p:extLst>
              <p:ext uri="{D42A27DB-BD31-4B8C-83A1-F6EECF244321}">
                <p14:modId xmlns:p14="http://schemas.microsoft.com/office/powerpoint/2010/main" val="3353297516"/>
              </p:ext>
            </p:extLst>
          </p:nvPr>
        </p:nvGraphicFramePr>
        <p:xfrm>
          <a:off x="-60960" y="0"/>
          <a:ext cx="12252960" cy="68579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Prostokąt 2">
            <a:extLst>
              <a:ext uri="{FF2B5EF4-FFF2-40B4-BE49-F238E27FC236}">
                <a16:creationId xmlns:a16="http://schemas.microsoft.com/office/drawing/2014/main" id="{674856E6-184F-4F98-8B1F-521C30CD584D}"/>
              </a:ext>
            </a:extLst>
          </p:cNvPr>
          <p:cNvSpPr/>
          <p:nvPr/>
        </p:nvSpPr>
        <p:spPr>
          <a:xfrm>
            <a:off x="7471954" y="3429000"/>
            <a:ext cx="4571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620472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36713225-DE1E-4CDC-968B-A4035E0FCAF0}"/>
              </a:ext>
            </a:extLst>
          </p:cNvPr>
          <p:cNvGraphicFramePr/>
          <p:nvPr>
            <p:extLst>
              <p:ext uri="{D42A27DB-BD31-4B8C-83A1-F6EECF244321}">
                <p14:modId xmlns:p14="http://schemas.microsoft.com/office/powerpoint/2010/main" val="4276494605"/>
              </p:ext>
            </p:extLst>
          </p:nvPr>
        </p:nvGraphicFramePr>
        <p:xfrm>
          <a:off x="838200" y="365125"/>
          <a:ext cx="10515600"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ymbol zastępczy zawartości 2"/>
          <p:cNvSpPr>
            <a:spLocks noGrp="1"/>
          </p:cNvSpPr>
          <p:nvPr>
            <p:ph idx="1"/>
          </p:nvPr>
        </p:nvSpPr>
        <p:spPr>
          <a:xfrm>
            <a:off x="838200" y="1956254"/>
            <a:ext cx="10515600" cy="4218124"/>
          </a:xfrm>
          <a:solidFill>
            <a:schemeClr val="accent4">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lstStyle/>
          <a:p>
            <a:pPr marL="0" indent="0" algn="just">
              <a:buNone/>
            </a:pPr>
            <a:r>
              <a:rPr lang="pl-PL" b="1" dirty="0"/>
              <a:t>W związku z wojną na Ukrainie w myśl przepisów ustawy z dnia          12 marca 2022r. o pomocy obywatelom Ukrainy w związku                    z konfliktem</a:t>
            </a:r>
            <a:r>
              <a:rPr lang="pl-PL" dirty="0"/>
              <a:t> </a:t>
            </a:r>
            <a:r>
              <a:rPr lang="pl-PL" b="1" dirty="0"/>
              <a:t>zbrojnym na terytorium tego państwa </a:t>
            </a:r>
            <a:r>
              <a:rPr lang="pl-PL" dirty="0"/>
              <a:t>obywatel Ukrainy jest uprawniony do wykonywania pracy na terytorium Polski </a:t>
            </a:r>
            <a:br>
              <a:rPr lang="pl-PL" dirty="0"/>
            </a:br>
            <a:r>
              <a:rPr lang="pl-PL" dirty="0"/>
              <a:t>w okresie pobytu zgodnego z obowiązującymi przepisami, jeżeli podmiot powierzający wykonywanie pracy powiadomi </a:t>
            </a:r>
            <a:r>
              <a:rPr lang="pl-PL" b="1" dirty="0"/>
              <a:t>w terminie       14 dni</a:t>
            </a:r>
            <a:r>
              <a:rPr lang="pl-PL" dirty="0"/>
              <a:t> od dnia podjęcia pracy przez obywatela Ukrainy powiatowy urząd pracy właściwy ze względu na siedzibę lub miejsce zamieszkania podmiotu o powierzeniu wykonywania pracy temu obywatelowi.</a:t>
            </a:r>
          </a:p>
          <a:p>
            <a:endParaRPr lang="pl-PL" dirty="0"/>
          </a:p>
        </p:txBody>
      </p:sp>
    </p:spTree>
    <p:extLst>
      <p:ext uri="{BB962C8B-B14F-4D97-AF65-F5344CB8AC3E}">
        <p14:creationId xmlns:p14="http://schemas.microsoft.com/office/powerpoint/2010/main" val="15095895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6E8AE098-FCDB-4669-BA20-D12C6AB990F7}"/>
              </a:ext>
            </a:extLst>
          </p:cNvPr>
          <p:cNvGraphicFramePr/>
          <p:nvPr>
            <p:extLst>
              <p:ext uri="{D42A27DB-BD31-4B8C-83A1-F6EECF244321}">
                <p14:modId xmlns:p14="http://schemas.microsoft.com/office/powerpoint/2010/main" val="4128600184"/>
              </p:ext>
            </p:extLst>
          </p:nvPr>
        </p:nvGraphicFramePr>
        <p:xfrm>
          <a:off x="838200" y="148046"/>
          <a:ext cx="10515600" cy="11756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ymbol zastępczy zawartości 2"/>
          <p:cNvSpPr>
            <a:spLocks noGrp="1"/>
          </p:cNvSpPr>
          <p:nvPr>
            <p:ph idx="1"/>
          </p:nvPr>
        </p:nvSpPr>
        <p:spPr>
          <a:xfrm>
            <a:off x="628141" y="1668870"/>
            <a:ext cx="11080954" cy="4351338"/>
          </a:xfrm>
          <a:solidFill>
            <a:schemeClr val="accent4">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normAutofit fontScale="92500"/>
          </a:bodyPr>
          <a:lstStyle/>
          <a:p>
            <a:pPr marL="0" indent="0">
              <a:buNone/>
            </a:pPr>
            <a:r>
              <a:rPr lang="pl-PL" b="1" u="sng" dirty="0"/>
              <a:t>Dokumenty dopuszczające do rynku pracy obsługiwane przez PUP w Koninie</a:t>
            </a:r>
            <a:r>
              <a:rPr lang="pl-PL" b="1" dirty="0"/>
              <a:t>:</a:t>
            </a:r>
            <a:endParaRPr lang="pl-PL" dirty="0"/>
          </a:p>
          <a:p>
            <a:pPr lvl="0" algn="just"/>
            <a:r>
              <a:rPr lang="pl-PL" dirty="0"/>
              <a:t>zezwolenie na pracę sezonową,</a:t>
            </a:r>
            <a:r>
              <a:rPr lang="pl-PL" b="1" dirty="0"/>
              <a:t> typ S</a:t>
            </a:r>
            <a:r>
              <a:rPr lang="pl-PL" dirty="0"/>
              <a:t>, wydawane przez Starostę (powiatowy urząd pracy) na wniosek pracodawcy, uprawnia do wykonywania pracy               w podklasach uznanych za sezonowe przez 9 miesięcy w roku kalendarzowym (różnice w przypadku cudzoziemca przebywającego w Polsce i przyjeżdżającego z zagranicy), opłata 30 zł,</a:t>
            </a:r>
          </a:p>
          <a:p>
            <a:pPr lvl="0" algn="just"/>
            <a:r>
              <a:rPr lang="pl-PL" dirty="0"/>
              <a:t>oświadczenie o powierzeniu wykonywania pracy cudzoziemcowi, rejestrowane przez pracodawcę w powiatowym urzędzie pracy dla obywateli Armenii, Białorusi, Gruzji, Mołdawii, Rosji, i Ukrainy, uprawnia do wykonywania pracy przez okres oznaczony datami nie dłużej niż 24 miesiące, opłata 30 zł. </a:t>
            </a:r>
          </a:p>
          <a:p>
            <a:endParaRPr lang="pl-PL" dirty="0"/>
          </a:p>
        </p:txBody>
      </p:sp>
    </p:spTree>
    <p:extLst>
      <p:ext uri="{BB962C8B-B14F-4D97-AF65-F5344CB8AC3E}">
        <p14:creationId xmlns:p14="http://schemas.microsoft.com/office/powerpoint/2010/main" val="419045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a:extLst>
              <a:ext uri="{FF2B5EF4-FFF2-40B4-BE49-F238E27FC236}">
                <a16:creationId xmlns:a16="http://schemas.microsoft.com/office/drawing/2014/main" id="{58A9AAF4-DCB5-4759-89CE-9EDF3E07BCE7}"/>
              </a:ext>
            </a:extLst>
          </p:cNvPr>
          <p:cNvGraphicFramePr>
            <a:graphicFrameLocks noGrp="1"/>
          </p:cNvGraphicFramePr>
          <p:nvPr>
            <p:ph idx="1"/>
            <p:extLst>
              <p:ext uri="{D42A27DB-BD31-4B8C-83A1-F6EECF244321}">
                <p14:modId xmlns:p14="http://schemas.microsoft.com/office/powerpoint/2010/main" val="2058105140"/>
              </p:ext>
            </p:extLst>
          </p:nvPr>
        </p:nvGraphicFramePr>
        <p:xfrm>
          <a:off x="838200" y="365760"/>
          <a:ext cx="10515600" cy="58112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821714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ymbol zastępczy zawartości 5">
            <a:extLst>
              <a:ext uri="{FF2B5EF4-FFF2-40B4-BE49-F238E27FC236}">
                <a16:creationId xmlns:a16="http://schemas.microsoft.com/office/drawing/2014/main" id="{B69A186C-7858-4940-9EEF-439F8D295577}"/>
              </a:ext>
            </a:extLst>
          </p:cNvPr>
          <p:cNvSpPr>
            <a:spLocks noGrp="1"/>
          </p:cNvSpPr>
          <p:nvPr>
            <p:ph idx="1"/>
          </p:nvPr>
        </p:nvSpPr>
        <p:spPr>
          <a:xfrm>
            <a:off x="416105" y="1191184"/>
            <a:ext cx="11359790" cy="5666816"/>
          </a:xfrm>
          <a:solidFill>
            <a:schemeClr val="accent6">
              <a:lumMod val="20000"/>
              <a:lumOff val="80000"/>
            </a:schemeClr>
          </a:solidFill>
          <a:ln>
            <a:solidFill>
              <a:schemeClr val="accent4">
                <a:lumMod val="75000"/>
              </a:schemeClr>
            </a:solidFill>
          </a:ln>
          <a:effectLst>
            <a:glow rad="101600">
              <a:schemeClr val="accent2">
                <a:satMod val="175000"/>
                <a:alpha val="40000"/>
              </a:schemeClr>
            </a:glow>
          </a:effectLst>
        </p:spPr>
        <p:style>
          <a:lnRef idx="0">
            <a:scrgbClr r="0" g="0" b="0"/>
          </a:lnRef>
          <a:fillRef idx="0">
            <a:scrgbClr r="0" g="0" b="0"/>
          </a:fillRef>
          <a:effectRef idx="0">
            <a:scrgbClr r="0" g="0" b="0"/>
          </a:effectRef>
          <a:fontRef idx="minor">
            <a:schemeClr val="lt1"/>
          </a:fontRef>
        </p:style>
        <p:txBody>
          <a:bodyPr>
            <a:normAutofit fontScale="70000" lnSpcReduction="20000"/>
          </a:bodyPr>
          <a:lstStyle/>
          <a:p>
            <a:pPr marL="0" indent="0" algn="ctr">
              <a:buNone/>
            </a:pPr>
            <a:r>
              <a:rPr lang="pl-PL" b="1" dirty="0">
                <a:solidFill>
                  <a:srgbClr val="333333"/>
                </a:solidFill>
                <a:latin typeface="Bahnschrift" panose="020B0502040204020203" pitchFamily="34" charset="0"/>
              </a:rPr>
              <a:t>	</a:t>
            </a:r>
          </a:p>
          <a:p>
            <a:pPr marL="0" indent="0" algn="ctr">
              <a:buNone/>
            </a:pPr>
            <a:r>
              <a:rPr lang="pl-PL" sz="3600" b="1" i="1" dirty="0">
                <a:solidFill>
                  <a:srgbClr val="FF0000"/>
                </a:solidFill>
                <a:latin typeface="Calibri" panose="020F0502020204030204" pitchFamily="34" charset="0"/>
                <a:cs typeface="Calibri" panose="020F0502020204030204" pitchFamily="34" charset="0"/>
              </a:rPr>
              <a:t>Co to są prace interwencyjne i jaki jest ich główny cel?</a:t>
            </a:r>
          </a:p>
          <a:p>
            <a:pPr marL="0" indent="0">
              <a:buNone/>
            </a:pPr>
            <a:endParaRPr lang="pl-PL" sz="3300" b="1" dirty="0">
              <a:solidFill>
                <a:srgbClr val="333333"/>
              </a:solidFill>
              <a:latin typeface="Calibri" panose="020F0502020204030204" pitchFamily="34" charset="0"/>
              <a:cs typeface="Calibri" panose="020F0502020204030204" pitchFamily="34" charset="0"/>
            </a:endParaRPr>
          </a:p>
          <a:p>
            <a:pPr algn="just">
              <a:lnSpc>
                <a:spcPct val="120000"/>
              </a:lnSpc>
              <a:spcBef>
                <a:spcPts val="0"/>
              </a:spcBef>
            </a:pPr>
            <a:r>
              <a:rPr lang="pl-PL" sz="3300" b="1" dirty="0">
                <a:solidFill>
                  <a:schemeClr val="tx1"/>
                </a:solidFill>
              </a:rPr>
              <a:t>Prace interwencyjne to </a:t>
            </a:r>
            <a:r>
              <a:rPr lang="pl-PL" sz="3300" b="1" dirty="0">
                <a:solidFill>
                  <a:schemeClr val="tx1"/>
                </a:solidFill>
                <a:hlinkClick r:id="rId2" tooltip="zatrudnienie">
                  <a:extLst>
                    <a:ext uri="{A12FA001-AC4F-418D-AE19-62706E023703}">
                      <ahyp:hlinkClr xmlns:ahyp="http://schemas.microsoft.com/office/drawing/2018/hyperlinkcolor" val="tx"/>
                    </a:ext>
                  </a:extLst>
                </a:hlinkClick>
              </a:rPr>
              <a:t>zatrudnienie</a:t>
            </a:r>
            <a:r>
              <a:rPr lang="pl-PL" sz="3300" b="1" dirty="0">
                <a:solidFill>
                  <a:schemeClr val="tx1"/>
                </a:solidFill>
              </a:rPr>
              <a:t> osoby bezrobotnej na podstawie </a:t>
            </a:r>
            <a:r>
              <a:rPr lang="pl-PL" sz="3300" b="1" dirty="0">
                <a:solidFill>
                  <a:schemeClr val="tx1"/>
                </a:solidFill>
                <a:hlinkClick r:id="rId3" tooltip="umowy o pracę">
                  <a:extLst>
                    <a:ext uri="{A12FA001-AC4F-418D-AE19-62706E023703}">
                      <ahyp:hlinkClr xmlns:ahyp="http://schemas.microsoft.com/office/drawing/2018/hyperlinkcolor" val="tx"/>
                    </a:ext>
                  </a:extLst>
                </a:hlinkClick>
              </a:rPr>
              <a:t>umowy o pracę</a:t>
            </a:r>
            <a:r>
              <a:rPr lang="pl-PL" sz="3300" b="1" dirty="0">
                <a:solidFill>
                  <a:schemeClr val="tx1"/>
                </a:solidFill>
              </a:rPr>
              <a:t> na czas określony w oparciu o umowę podpisaną z urzędem pracy. W ramach obowiązywania umowy można liczyć na refundację części </a:t>
            </a:r>
            <a:r>
              <a:rPr lang="pl-PL" sz="3300" b="1" dirty="0">
                <a:solidFill>
                  <a:schemeClr val="tx1"/>
                </a:solidFill>
                <a:hlinkClick r:id="rId4" tooltip="wynagrodzenia">
                  <a:extLst>
                    <a:ext uri="{A12FA001-AC4F-418D-AE19-62706E023703}">
                      <ahyp:hlinkClr xmlns:ahyp="http://schemas.microsoft.com/office/drawing/2018/hyperlinkcolor" val="tx"/>
                    </a:ext>
                  </a:extLst>
                </a:hlinkClick>
              </a:rPr>
              <a:t>wynagrodzenia</a:t>
            </a:r>
            <a:r>
              <a:rPr lang="pl-PL" sz="3300" b="1" dirty="0">
                <a:solidFill>
                  <a:schemeClr val="tx1"/>
                </a:solidFill>
              </a:rPr>
              <a:t> oraz składek od refundowanego wynagrodzenia. W 2022 roku – wysokość refundacji to 1 200 zł + ZUS (umowa zawarta na 9 miesięcy, 6 miesięcy refundacji), </a:t>
            </a:r>
          </a:p>
          <a:p>
            <a:pPr marL="0" indent="0" algn="ctr">
              <a:buNone/>
            </a:pPr>
            <a:endParaRPr lang="pl-PL" b="1" dirty="0">
              <a:solidFill>
                <a:srgbClr val="333333"/>
              </a:solidFill>
              <a:latin typeface="fira sans light"/>
            </a:endParaRPr>
          </a:p>
          <a:p>
            <a:pPr marL="0" indent="0" algn="ctr">
              <a:buNone/>
            </a:pPr>
            <a:r>
              <a:rPr lang="pl-PL" b="1" dirty="0">
                <a:solidFill>
                  <a:srgbClr val="333333"/>
                </a:solidFill>
                <a:latin typeface="fira sans light"/>
              </a:rPr>
              <a:t>	</a:t>
            </a:r>
            <a:r>
              <a:rPr lang="pl-PL" sz="3600" b="1" dirty="0">
                <a:solidFill>
                  <a:srgbClr val="333333"/>
                </a:solidFill>
                <a:latin typeface="fira sans light"/>
              </a:rPr>
              <a:t>	</a:t>
            </a:r>
            <a:r>
              <a:rPr lang="pl-PL" sz="3600" b="1" i="1" dirty="0">
                <a:solidFill>
                  <a:srgbClr val="FF0000"/>
                </a:solidFill>
                <a:latin typeface="fira sans light"/>
              </a:rPr>
              <a:t>W jaki sposób starać się o pomoc na zorganizowanie prac interwencyjnych?</a:t>
            </a:r>
          </a:p>
          <a:p>
            <a:pPr marL="0" indent="0">
              <a:buNone/>
            </a:pPr>
            <a:endParaRPr lang="pl-PL" b="1" dirty="0">
              <a:solidFill>
                <a:srgbClr val="333333"/>
              </a:solidFill>
              <a:latin typeface="fira sans light"/>
            </a:endParaRPr>
          </a:p>
          <a:p>
            <a:pPr>
              <a:lnSpc>
                <a:spcPct val="120000"/>
              </a:lnSpc>
            </a:pPr>
            <a:r>
              <a:rPr lang="pl-PL" sz="3300" b="1" dirty="0">
                <a:solidFill>
                  <a:srgbClr val="333333"/>
                </a:solidFill>
                <a:latin typeface="fira sans light"/>
              </a:rPr>
              <a:t>Pracodawca zainteresowany zorganizowaniem prac interwencyjnych powinien złożyć wniosek, który dostępny jest na stronie Powiatowego Urzędu Pracy w Koninie </a:t>
            </a:r>
            <a:r>
              <a:rPr lang="pl-PL" sz="3300" b="1" u="sng" dirty="0">
                <a:solidFill>
                  <a:srgbClr val="333333"/>
                </a:solidFill>
                <a:latin typeface="fira sans light"/>
                <a:hlinkClick r:id="rId5"/>
              </a:rPr>
              <a:t>www.konin.praca.gov.pl</a:t>
            </a:r>
            <a:r>
              <a:rPr lang="pl-PL" sz="3300" b="1" dirty="0">
                <a:solidFill>
                  <a:srgbClr val="333333"/>
                </a:solidFill>
                <a:latin typeface="fira sans light"/>
              </a:rPr>
              <a:t>.</a:t>
            </a:r>
          </a:p>
          <a:p>
            <a:pPr marL="0" indent="0">
              <a:lnSpc>
                <a:spcPct val="170000"/>
              </a:lnSpc>
              <a:buNone/>
            </a:pPr>
            <a:endParaRPr lang="pl-PL" sz="5000" b="1" dirty="0">
              <a:solidFill>
                <a:schemeClr val="tx1"/>
              </a:solidFill>
            </a:endParaRPr>
          </a:p>
          <a:p>
            <a:pPr marL="0" indent="0">
              <a:lnSpc>
                <a:spcPct val="170000"/>
              </a:lnSpc>
              <a:buNone/>
            </a:pPr>
            <a:endParaRPr lang="pl-PL" sz="5000" b="1" dirty="0">
              <a:solidFill>
                <a:schemeClr val="tx1"/>
              </a:solidFill>
            </a:endParaRPr>
          </a:p>
        </p:txBody>
      </p:sp>
      <p:sp>
        <p:nvSpPr>
          <p:cNvPr id="2" name="Tytuł 1">
            <a:extLst>
              <a:ext uri="{FF2B5EF4-FFF2-40B4-BE49-F238E27FC236}">
                <a16:creationId xmlns:a16="http://schemas.microsoft.com/office/drawing/2014/main" id="{F76EF1B8-BDC7-4340-8160-83917C6F1F9E}"/>
              </a:ext>
            </a:extLst>
          </p:cNvPr>
          <p:cNvSpPr>
            <a:spLocks noGrp="1"/>
          </p:cNvSpPr>
          <p:nvPr>
            <p:ph type="title"/>
          </p:nvPr>
        </p:nvSpPr>
        <p:spPr>
          <a:xfrm>
            <a:off x="896645" y="0"/>
            <a:ext cx="10545933" cy="1012724"/>
          </a:xfr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fontScale="90000"/>
          </a:bodyPr>
          <a:lstStyle/>
          <a:p>
            <a:pPr algn="ctr"/>
            <a:br>
              <a:rPr lang="pl-PL" sz="3600" dirty="0">
                <a:solidFill>
                  <a:schemeClr val="bg1"/>
                </a:solidFill>
              </a:rPr>
            </a:br>
            <a:br>
              <a:rPr lang="pl-PL" sz="3600" dirty="0">
                <a:solidFill>
                  <a:schemeClr val="bg1"/>
                </a:solidFill>
              </a:rPr>
            </a:br>
            <a:r>
              <a:rPr lang="pl-PL" sz="3600" b="1" u="sng" dirty="0">
                <a:solidFill>
                  <a:srgbClr val="333333"/>
                </a:solidFill>
                <a:effectLst>
                  <a:outerShdw blurRad="38100" dist="38100" dir="2700000" algn="tl">
                    <a:srgbClr val="000000">
                      <a:alpha val="43137"/>
                    </a:srgbClr>
                  </a:outerShdw>
                </a:effectLst>
                <a:latin typeface="Bahnschrift" panose="020B0502040204020203" pitchFamily="34" charset="0"/>
              </a:rPr>
              <a:t>Prace interwencyjne</a:t>
            </a:r>
            <a:br>
              <a:rPr lang="pl-PL" b="1" u="sng" dirty="0">
                <a:solidFill>
                  <a:srgbClr val="333333"/>
                </a:solidFill>
                <a:effectLst>
                  <a:outerShdw blurRad="38100" dist="38100" dir="2700000" algn="tl">
                    <a:srgbClr val="000000">
                      <a:alpha val="43137"/>
                    </a:srgbClr>
                  </a:outerShdw>
                </a:effectLst>
                <a:latin typeface="Bahnschrift" panose="020B0502040204020203" pitchFamily="34" charset="0"/>
              </a:rPr>
            </a:br>
            <a:br>
              <a:rPr lang="pl-PL" dirty="0"/>
            </a:br>
            <a:endParaRPr lang="pl-PL" dirty="0"/>
          </a:p>
        </p:txBody>
      </p:sp>
    </p:spTree>
    <p:extLst>
      <p:ext uri="{BB962C8B-B14F-4D97-AF65-F5344CB8AC3E}">
        <p14:creationId xmlns:p14="http://schemas.microsoft.com/office/powerpoint/2010/main" val="2017810847"/>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2303</TotalTime>
  <Words>3522</Words>
  <Application>Microsoft Office PowerPoint</Application>
  <PresentationFormat>Panoramiczny</PresentationFormat>
  <Paragraphs>252</Paragraphs>
  <Slides>35</Slides>
  <Notes>4</Notes>
  <HiddenSlides>0</HiddenSlides>
  <MMClips>0</MMClips>
  <ScaleCrop>false</ScaleCrop>
  <HeadingPairs>
    <vt:vector size="6" baseType="variant">
      <vt:variant>
        <vt:lpstr>Używane czcionki</vt:lpstr>
      </vt:variant>
      <vt:variant>
        <vt:i4>9</vt:i4>
      </vt:variant>
      <vt:variant>
        <vt:lpstr>Motyw</vt:lpstr>
      </vt:variant>
      <vt:variant>
        <vt:i4>1</vt:i4>
      </vt:variant>
      <vt:variant>
        <vt:lpstr>Tytuły slajdów</vt:lpstr>
      </vt:variant>
      <vt:variant>
        <vt:i4>35</vt:i4>
      </vt:variant>
    </vt:vector>
  </HeadingPairs>
  <TitlesOfParts>
    <vt:vector size="45" baseType="lpstr">
      <vt:lpstr>Arial</vt:lpstr>
      <vt:lpstr>Arial Rounded MT Bold</vt:lpstr>
      <vt:lpstr>Bahnschrift</vt:lpstr>
      <vt:lpstr>Calibri</vt:lpstr>
      <vt:lpstr>Calibri Light</vt:lpstr>
      <vt:lpstr>DejaVu Sans</vt:lpstr>
      <vt:lpstr>fira sans light</vt:lpstr>
      <vt:lpstr>Lato</vt:lpstr>
      <vt:lpstr>Wingdings</vt:lpstr>
      <vt:lpstr>Motyw pakietu Office</vt:lpstr>
      <vt:lpstr> Instrumenty wsparcia  dla osób bezrobotnych  i przedsiębiorców  Sytuacja na rynku pracy            czerwiec 2022r.</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  Prace interwencyjne  </vt:lpstr>
      <vt:lpstr> Dofinansowanie wynagrodzenia dla bezrobotnego 50+  </vt:lpstr>
      <vt:lpstr>Prezentacja programu PowerPoint</vt:lpstr>
      <vt:lpstr>Prezentacja programu PowerPoint</vt:lpstr>
      <vt:lpstr> Krajowy Fundusz Szkoleniowy </vt:lpstr>
      <vt:lpstr>Prezentacja programu PowerPoint</vt:lpstr>
      <vt:lpstr>Prezentacja programu PowerPoint</vt:lpstr>
      <vt:lpstr> Dotacje na rozpoczęcie działalności gospodarczej </vt:lpstr>
      <vt:lpstr> Szkolenia </vt:lpstr>
      <vt:lpstr>Prezentacja programu PowerPoint</vt:lpstr>
      <vt:lpstr>Prezentacja programu PowerPoint</vt:lpstr>
      <vt:lpstr> Bon na zasiedlenie </vt:lpstr>
      <vt:lpstr>Studia podyplomowe</vt:lpstr>
      <vt:lpstr>Statystyki   konińskiego rynku pracy </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                Bezrobotni wg stażu pracy</vt:lpstr>
      <vt:lpstr>Prezentacja programu PowerPoint</vt:lpstr>
      <vt:lpstr>Prezentacja programu PowerPoint</vt:lpstr>
      <vt:lpstr>Prezentacja programu PowerPoint</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Poziom i stopa bezrobocia</dc:title>
  <dc:creator>PUP-0-4-212K</dc:creator>
  <cp:lastModifiedBy>Anna Poniecka</cp:lastModifiedBy>
  <cp:revision>169</cp:revision>
  <cp:lastPrinted>2022-06-07T10:05:14Z</cp:lastPrinted>
  <dcterms:created xsi:type="dcterms:W3CDTF">2021-08-30T09:37:17Z</dcterms:created>
  <dcterms:modified xsi:type="dcterms:W3CDTF">2022-06-22T07:34:03Z</dcterms:modified>
</cp:coreProperties>
</file>